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80" r:id="rId4"/>
    <p:sldId id="281" r:id="rId5"/>
    <p:sldId id="267" r:id="rId6"/>
    <p:sldId id="284" r:id="rId7"/>
    <p:sldId id="264" r:id="rId8"/>
    <p:sldId id="271" r:id="rId9"/>
    <p:sldId id="265" r:id="rId10"/>
    <p:sldId id="269" r:id="rId11"/>
    <p:sldId id="266" r:id="rId12"/>
    <p:sldId id="262" r:id="rId13"/>
    <p:sldId id="278" r:id="rId14"/>
    <p:sldId id="272"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87A"/>
    <a:srgbClr val="E8C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8" autoAdjust="0"/>
    <p:restoredTop sz="94660"/>
  </p:normalViewPr>
  <p:slideViewPr>
    <p:cSldViewPr snapToGrid="0">
      <p:cViewPr varScale="1">
        <p:scale>
          <a:sx n="98" d="100"/>
          <a:sy n="98" d="100"/>
        </p:scale>
        <p:origin x="216"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1DF23-6423-413D-94AD-AFD1D32A5928}" type="datetimeFigureOut">
              <a:rPr lang="en-US" smtClean="0"/>
              <a:t>1/7/21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BED0C-FA3D-4E95-9344-F91A3447B0D7}" type="slidenum">
              <a:rPr lang="en-US" smtClean="0"/>
              <a:t>‹#›</a:t>
            </a:fld>
            <a:endParaRPr lang="en-US" dirty="0"/>
          </a:p>
        </p:txBody>
      </p:sp>
    </p:spTree>
    <p:extLst>
      <p:ext uri="{BB962C8B-B14F-4D97-AF65-F5344CB8AC3E}">
        <p14:creationId xmlns:p14="http://schemas.microsoft.com/office/powerpoint/2010/main" val="91089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34986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4860DF-8C92-4476-A35E-8DD0FF5BBD5D}" type="datetime1">
              <a:rPr lang="en-US" smtClean="0"/>
              <a:t>1/7/21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291969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BE510-01F9-4152-B6BB-46EB56BF0724}" type="datetime1">
              <a:rPr lang="en-US" smtClean="0"/>
              <a:t>1/7/21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421728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A23266-D770-4082-8B41-6998545C684E}" type="datetime1">
              <a:rPr lang="en-US" smtClean="0"/>
              <a:t>1/7/21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225631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ABA5A8-13CC-44D7-A8F2-D50B64265A91}" type="datetime1">
              <a:rPr lang="en-US" smtClean="0"/>
              <a:t>1/7/21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334640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54CAB-1062-4BBB-A154-3E9DC90B69CF}" type="datetime1">
              <a:rPr lang="en-US" smtClean="0"/>
              <a:t>1/7/21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1422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93FDB9-767F-4DC1-BF44-4A5CAC163043}" type="datetime1">
              <a:rPr lang="en-US" smtClean="0"/>
              <a:t>1/7/21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122019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D27A0D-9250-4A0B-9803-E909CD2CCCE7}" type="datetime1">
              <a:rPr lang="en-US" smtClean="0"/>
              <a:t>1/7/21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98183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FFDCF5A-BA3D-4A86-9D37-9FD248980705}" type="datetime1">
              <a:rPr lang="en-US" smtClean="0"/>
              <a:t>1/7/21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402566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98BE94E-FB60-4537-9FAC-693FC2357AD3}" type="datetime1">
              <a:rPr lang="en-US" smtClean="0"/>
              <a:t>1/7/21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277005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CF60849-6ECD-4474-9ABF-D6B5CA7D0F68}" type="datetime1">
              <a:rPr lang="en-US" smtClean="0"/>
              <a:t>1/7/21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124228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B8D1F88-CD03-4CA0-B003-17C2EAB821DF}" type="datetime1">
              <a:rPr lang="en-US" smtClean="0"/>
              <a:t>1/7/21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710A8E-EDF3-4BAE-B9AF-4928F118BE40}" type="slidenum">
              <a:rPr lang="en-US" smtClean="0"/>
              <a:t>‹#›</a:t>
            </a:fld>
            <a:endParaRPr lang="en-US" dirty="0"/>
          </a:p>
        </p:txBody>
      </p:sp>
    </p:spTree>
    <p:extLst>
      <p:ext uri="{BB962C8B-B14F-4D97-AF65-F5344CB8AC3E}">
        <p14:creationId xmlns:p14="http://schemas.microsoft.com/office/powerpoint/2010/main" val="30078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venir LT Std 45 Book" panose="020B0502020203020204" pitchFamily="34" charset="0"/>
              </a:defRPr>
            </a:lvl1pPr>
          </a:lstStyle>
          <a:p>
            <a:fld id="{B5710A8E-EDF3-4BAE-B9AF-4928F118BE40}"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942" y="6128660"/>
            <a:ext cx="685807" cy="685807"/>
          </a:xfrm>
          <a:prstGeom prst="rect">
            <a:avLst/>
          </a:prstGeom>
        </p:spPr>
      </p:pic>
    </p:spTree>
    <p:extLst>
      <p:ext uri="{BB962C8B-B14F-4D97-AF65-F5344CB8AC3E}">
        <p14:creationId xmlns:p14="http://schemas.microsoft.com/office/powerpoint/2010/main" val="188142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3600" b="1" kern="1200">
          <a:solidFill>
            <a:srgbClr val="14487A"/>
          </a:solidFill>
          <a:latin typeface="Avenir LT Std 65 Medium" panose="020B06030202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Rectangle 5"/>
          <p:cNvSpPr/>
          <p:nvPr/>
        </p:nvSpPr>
        <p:spPr>
          <a:xfrm>
            <a:off x="0" y="0"/>
            <a:ext cx="12192000" cy="6858000"/>
          </a:xfrm>
          <a:prstGeom prst="rect">
            <a:avLst/>
          </a:prstGeom>
          <a:solidFill>
            <a:srgbClr val="E8CD48">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NOMAN010520</a:t>
            </a:r>
          </a:p>
        </p:txBody>
      </p:sp>
      <p:sp>
        <p:nvSpPr>
          <p:cNvPr id="4" name="TextBox 3"/>
          <p:cNvSpPr txBox="1"/>
          <p:nvPr/>
        </p:nvSpPr>
        <p:spPr>
          <a:xfrm>
            <a:off x="-29499" y="-18579"/>
            <a:ext cx="12388648" cy="11172289"/>
          </a:xfrm>
          <a:prstGeom prst="rect">
            <a:avLst/>
          </a:prstGeom>
          <a:noFill/>
        </p:spPr>
        <p:txBody>
          <a:bodyPr wrap="square" rtlCol="0">
            <a:spAutoFit/>
          </a:bodyPr>
          <a:lstStyle/>
          <a:p>
            <a:r>
              <a:rPr lang="en-US" sz="3600" b="1" dirty="0">
                <a:ln>
                  <a:solidFill>
                    <a:schemeClr val="bg2">
                      <a:alpha val="55000"/>
                    </a:schemeClr>
                  </a:solidFill>
                </a:ln>
                <a:noFill/>
                <a:latin typeface="Arial Black" charset="0"/>
                <a:ea typeface="Arial Black" charset="0"/>
                <a:cs typeface="Arial Black" charset="0"/>
              </a:rPr>
              <a:t>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THRIVING NEIGHBORHOODS STRONG HEALTHY THRIVING NEIGHBORHOODS</a:t>
            </a: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a:p>
            <a:endParaRPr lang="en-US" dirty="0">
              <a:ln>
                <a:solidFill>
                  <a:schemeClr val="bg2">
                    <a:alpha val="55000"/>
                  </a:schemeClr>
                </a:solidFill>
              </a:ln>
              <a:solidFill>
                <a:schemeClr val="tx1">
                  <a:alpha val="7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419" y="646652"/>
            <a:ext cx="3499162" cy="3499160"/>
          </a:xfrm>
          <a:prstGeom prst="rect">
            <a:avLst/>
          </a:prstGeom>
        </p:spPr>
      </p:pic>
      <p:cxnSp>
        <p:nvCxnSpPr>
          <p:cNvPr id="11" name="Straight Connector 10"/>
          <p:cNvCxnSpPr/>
          <p:nvPr/>
        </p:nvCxnSpPr>
        <p:spPr>
          <a:xfrm rot="16200000">
            <a:off x="5615458" y="461963"/>
            <a:ext cx="961084" cy="0"/>
          </a:xfrm>
          <a:prstGeom prst="line">
            <a:avLst/>
          </a:prstGeom>
          <a:ln w="28575" cap="rnd">
            <a:solidFill>
              <a:srgbClr val="14487A"/>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V="1">
            <a:off x="5615458" y="6377458"/>
            <a:ext cx="961084" cy="0"/>
          </a:xfrm>
          <a:prstGeom prst="line">
            <a:avLst/>
          </a:prstGeom>
          <a:ln w="28575" cap="rnd">
            <a:solidFill>
              <a:srgbClr val="14487A"/>
            </a:solidFill>
            <a:prstDash val="sysDot"/>
            <a:round/>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17A6643-FAD8-7342-AEAA-F66A96BABE10}"/>
              </a:ext>
            </a:extLst>
          </p:cNvPr>
          <p:cNvSpPr txBox="1">
            <a:spLocks/>
          </p:cNvSpPr>
          <p:nvPr/>
        </p:nvSpPr>
        <p:spPr>
          <a:xfrm>
            <a:off x="2140329" y="3985674"/>
            <a:ext cx="8557170" cy="229575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b="1" kern="1200">
                <a:solidFill>
                  <a:srgbClr val="14487A"/>
                </a:solidFill>
                <a:latin typeface="Avenir LT Std 65 Medium" panose="020B0603020203020204" pitchFamily="34" charset="0"/>
                <a:ea typeface="+mj-ea"/>
                <a:cs typeface="+mj-cs"/>
              </a:defRPr>
            </a:lvl1pPr>
          </a:lstStyle>
          <a:p>
            <a:pPr>
              <a:lnSpc>
                <a:spcPct val="120000"/>
              </a:lnSpc>
            </a:pPr>
            <a:r>
              <a:rPr lang="en-US" sz="5100" dirty="0">
                <a:solidFill>
                  <a:schemeClr val="bg1"/>
                </a:solidFill>
                <a:latin typeface="+mn-lt"/>
              </a:rPr>
              <a:t>FUNDING OVERVIEW &amp; APPLICATION LAUNCH FOR REAL ESTATE PROJECTS </a:t>
            </a:r>
            <a:r>
              <a:rPr lang="en-US" sz="4800" dirty="0">
                <a:solidFill>
                  <a:schemeClr val="bg1"/>
                </a:solidFill>
              </a:rPr>
              <a:t>  NEIGHBORHOOD ECONOMIC DEVELOPMENT OPPORTUNITIES (NEDO)</a:t>
            </a:r>
          </a:p>
        </p:txBody>
      </p:sp>
    </p:spTree>
    <p:extLst>
      <p:ext uri="{BB962C8B-B14F-4D97-AF65-F5344CB8AC3E}">
        <p14:creationId xmlns:p14="http://schemas.microsoft.com/office/powerpoint/2010/main" val="183354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91" b="36891"/>
          <a:stretch/>
        </p:blipFill>
        <p:spPr>
          <a:xfrm>
            <a:off x="0" y="2113613"/>
            <a:ext cx="12192000" cy="2328024"/>
          </a:xfrm>
          <a:prstGeom prst="rect">
            <a:avLst/>
          </a:prstGeom>
        </p:spPr>
      </p:pic>
      <p:sp>
        <p:nvSpPr>
          <p:cNvPr id="14" name="Rectangle 13"/>
          <p:cNvSpPr/>
          <p:nvPr/>
        </p:nvSpPr>
        <p:spPr>
          <a:xfrm>
            <a:off x="0" y="2098621"/>
            <a:ext cx="12192000" cy="2343016"/>
          </a:xfrm>
          <a:prstGeom prst="rect">
            <a:avLst/>
          </a:prstGeom>
          <a:solidFill>
            <a:srgbClr val="E8CD4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10</a:t>
            </a:fld>
            <a:endParaRPr lang="en-US" dirty="0"/>
          </a:p>
        </p:txBody>
      </p:sp>
      <p:sp>
        <p:nvSpPr>
          <p:cNvPr id="6" name="Oval 5"/>
          <p:cNvSpPr/>
          <p:nvPr/>
        </p:nvSpPr>
        <p:spPr>
          <a:xfrm>
            <a:off x="1349763" y="2444885"/>
            <a:ext cx="1724268" cy="1724268"/>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927423" y="2732578"/>
            <a:ext cx="0" cy="1148882"/>
          </a:xfrm>
          <a:prstGeom prst="line">
            <a:avLst/>
          </a:prstGeom>
          <a:ln>
            <a:solidFill>
              <a:srgbClr val="14487A"/>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23" y="2430944"/>
            <a:ext cx="1752151" cy="1752149"/>
          </a:xfrm>
          <a:prstGeom prst="rect">
            <a:avLst/>
          </a:prstGeom>
        </p:spPr>
      </p:pic>
      <p:sp>
        <p:nvSpPr>
          <p:cNvPr id="2" name="Title 1"/>
          <p:cNvSpPr>
            <a:spLocks noGrp="1"/>
          </p:cNvSpPr>
          <p:nvPr>
            <p:ph type="title"/>
          </p:nvPr>
        </p:nvSpPr>
        <p:spPr>
          <a:xfrm>
            <a:off x="4533900" y="1388533"/>
            <a:ext cx="6819900" cy="3546839"/>
          </a:xfrm>
        </p:spPr>
        <p:txBody>
          <a:bodyPr>
            <a:normAutofit/>
          </a:bodyPr>
          <a:lstStyle/>
          <a:p>
            <a:pPr algn="l"/>
            <a:r>
              <a:rPr lang="en-US" sz="4800" dirty="0">
                <a:solidFill>
                  <a:schemeClr val="bg1"/>
                </a:solidFill>
                <a:effectLst/>
              </a:rPr>
              <a:t>APPLICATION PROCESS OVERVIEW </a:t>
            </a:r>
            <a:endParaRPr lang="en-US" sz="2200" dirty="0">
              <a:solidFill>
                <a:schemeClr val="bg1"/>
              </a:solidFill>
              <a:latin typeface="Avenir LT Std 45 Book" panose="020B0502020203020204" pitchFamily="34" charset="0"/>
            </a:endParaRPr>
          </a:p>
        </p:txBody>
      </p:sp>
    </p:spTree>
    <p:extLst>
      <p:ext uri="{BB962C8B-B14F-4D97-AF65-F5344CB8AC3E}">
        <p14:creationId xmlns:p14="http://schemas.microsoft.com/office/powerpoint/2010/main" val="136467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2143" y="1541827"/>
            <a:ext cx="1592762" cy="605196"/>
          </a:xfrm>
          <a:prstGeom prst="rect">
            <a:avLst/>
          </a:prstGeom>
          <a:noFill/>
          <a:ln>
            <a:solidFill>
              <a:srgbClr val="144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132976" y="5691194"/>
            <a:ext cx="1529746" cy="605196"/>
          </a:xfrm>
          <a:prstGeom prst="rect">
            <a:avLst/>
          </a:prstGeom>
          <a:noFill/>
          <a:ln>
            <a:solidFill>
              <a:srgbClr val="144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8200" y="1765665"/>
            <a:ext cx="10515600" cy="4306887"/>
          </a:xfrm>
          <a:prstGeom prst="rect">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APPLICATION PROCESS</a:t>
            </a:r>
            <a:br>
              <a:rPr lang="en-US" dirty="0"/>
            </a:br>
            <a:r>
              <a:rPr lang="en-US" sz="2000" spc="600" dirty="0">
                <a:solidFill>
                  <a:srgbClr val="E8CD48"/>
                </a:solidFill>
                <a:latin typeface="Avenir LT Std 45 Book" panose="020B0502020203020204" pitchFamily="34" charset="0"/>
              </a:rPr>
              <a:t>TIMELINE</a:t>
            </a:r>
          </a:p>
        </p:txBody>
      </p:sp>
      <p:sp>
        <p:nvSpPr>
          <p:cNvPr id="4" name="Slide Number Placeholder 3"/>
          <p:cNvSpPr>
            <a:spLocks noGrp="1"/>
          </p:cNvSpPr>
          <p:nvPr>
            <p:ph type="sldNum" sz="quarter" idx="12"/>
          </p:nvPr>
        </p:nvSpPr>
        <p:spPr/>
        <p:txBody>
          <a:bodyPr/>
          <a:lstStyle/>
          <a:p>
            <a:fld id="{B5710A8E-EDF3-4BAE-B9AF-4928F118BE40}" type="slidenum">
              <a:rPr lang="en-US" smtClean="0"/>
              <a:t>11</a:t>
            </a:fld>
            <a:endParaRPr lang="en-US" dirty="0"/>
          </a:p>
        </p:txBody>
      </p:sp>
      <p:sp>
        <p:nvSpPr>
          <p:cNvPr id="15" name="Rectangle 14"/>
          <p:cNvSpPr/>
          <p:nvPr/>
        </p:nvSpPr>
        <p:spPr>
          <a:xfrm>
            <a:off x="3446640" y="2048642"/>
            <a:ext cx="390842" cy="904420"/>
          </a:xfrm>
          <a:prstGeom prst="rect">
            <a:avLst/>
          </a:prstGeom>
          <a:noFill/>
          <a:ln>
            <a:solidFill>
              <a:srgbClr val="E8C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216781" y="4718182"/>
            <a:ext cx="390842" cy="904420"/>
          </a:xfrm>
          <a:prstGeom prst="rect">
            <a:avLst/>
          </a:prstGeom>
          <a:noFill/>
          <a:ln>
            <a:solidFill>
              <a:srgbClr val="E8C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8664FA3-D17D-9C4E-B4C4-E48FC9F92BCA}"/>
              </a:ext>
            </a:extLst>
          </p:cNvPr>
          <p:cNvPicPr>
            <a:picLocks noChangeAspect="1"/>
          </p:cNvPicPr>
          <p:nvPr/>
        </p:nvPicPr>
        <p:blipFill>
          <a:blip r:embed="rId2"/>
          <a:stretch>
            <a:fillRect/>
          </a:stretch>
        </p:blipFill>
        <p:spPr>
          <a:xfrm>
            <a:off x="4046434" y="1764521"/>
            <a:ext cx="4308086" cy="5044483"/>
          </a:xfrm>
          <a:prstGeom prst="rect">
            <a:avLst/>
          </a:prstGeom>
        </p:spPr>
      </p:pic>
    </p:spTree>
    <p:extLst>
      <p:ext uri="{BB962C8B-B14F-4D97-AF65-F5344CB8AC3E}">
        <p14:creationId xmlns:p14="http://schemas.microsoft.com/office/powerpoint/2010/main" val="109173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25595" b="25595"/>
          <a:stretch>
            <a:fillRect/>
          </a:stretch>
        </p:blipFill>
        <p:spPr>
          <a:xfrm>
            <a:off x="0" y="1"/>
            <a:ext cx="12192000" cy="3347357"/>
          </a:xfrm>
          <a:custGeom>
            <a:avLst/>
            <a:gdLst>
              <a:gd name="connsiteX0" fmla="*/ 0 w 12192000"/>
              <a:gd name="connsiteY0" fmla="*/ 0 h 3347357"/>
              <a:gd name="connsiteX1" fmla="*/ 12192000 w 12192000"/>
              <a:gd name="connsiteY1" fmla="*/ 0 h 3347357"/>
              <a:gd name="connsiteX2" fmla="*/ 12192000 w 12192000"/>
              <a:gd name="connsiteY2" fmla="*/ 3347357 h 3347357"/>
              <a:gd name="connsiteX3" fmla="*/ 0 w 12192000"/>
              <a:gd name="connsiteY3" fmla="*/ 3347357 h 3347357"/>
            </a:gdLst>
            <a:ahLst/>
            <a:cxnLst>
              <a:cxn ang="0">
                <a:pos x="connsiteX0" y="connsiteY0"/>
              </a:cxn>
              <a:cxn ang="0">
                <a:pos x="connsiteX1" y="connsiteY1"/>
              </a:cxn>
              <a:cxn ang="0">
                <a:pos x="connsiteX2" y="connsiteY2"/>
              </a:cxn>
              <a:cxn ang="0">
                <a:pos x="connsiteX3" y="connsiteY3"/>
              </a:cxn>
            </a:cxnLst>
            <a:rect l="l" t="t" r="r" b="b"/>
            <a:pathLst>
              <a:path w="12192000" h="3347357">
                <a:moveTo>
                  <a:pt x="0" y="0"/>
                </a:moveTo>
                <a:lnTo>
                  <a:pt x="12192000" y="0"/>
                </a:lnTo>
                <a:lnTo>
                  <a:pt x="12192000" y="3347357"/>
                </a:lnTo>
                <a:lnTo>
                  <a:pt x="0" y="3347357"/>
                </a:lnTo>
                <a:close/>
              </a:path>
            </a:pathLst>
          </a:custGeom>
        </p:spPr>
      </p:pic>
      <p:sp>
        <p:nvSpPr>
          <p:cNvPr id="10" name="Rectangle 9"/>
          <p:cNvSpPr/>
          <p:nvPr/>
        </p:nvSpPr>
        <p:spPr>
          <a:xfrm>
            <a:off x="0" y="0"/>
            <a:ext cx="12192000" cy="3347357"/>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0457"/>
            <a:ext cx="3059243" cy="1325563"/>
          </a:xfrm>
        </p:spPr>
        <p:txBody>
          <a:bodyPr>
            <a:normAutofit fontScale="90000"/>
          </a:bodyPr>
          <a:lstStyle/>
          <a:p>
            <a:pPr algn="l"/>
            <a:r>
              <a:rPr lang="en-US" dirty="0">
                <a:solidFill>
                  <a:schemeClr val="bg1"/>
                </a:solidFill>
              </a:rPr>
              <a:t>APPLICATION STEP BY STEP</a:t>
            </a:r>
          </a:p>
        </p:txBody>
      </p:sp>
      <p:sp>
        <p:nvSpPr>
          <p:cNvPr id="3" name="Content Placeholder 2"/>
          <p:cNvSpPr>
            <a:spLocks noGrp="1"/>
          </p:cNvSpPr>
          <p:nvPr>
            <p:ph idx="1"/>
          </p:nvPr>
        </p:nvSpPr>
        <p:spPr>
          <a:xfrm>
            <a:off x="838199" y="3707403"/>
            <a:ext cx="5427689" cy="2464481"/>
          </a:xfrm>
        </p:spPr>
        <p:txBody>
          <a:bodyPr>
            <a:normAutofit/>
          </a:bodyPr>
          <a:lstStyle/>
          <a:p>
            <a:pPr>
              <a:lnSpc>
                <a:spcPct val="100000"/>
              </a:lnSpc>
            </a:pPr>
            <a:r>
              <a:rPr lang="en-US" sz="2400" dirty="0"/>
              <a:t>APPLICATION CHECKLIST</a:t>
            </a:r>
            <a:endParaRPr lang="en-US" sz="2400" dirty="0">
              <a:solidFill>
                <a:schemeClr val="tx1"/>
              </a:solidFill>
            </a:endParaRPr>
          </a:p>
          <a:p>
            <a:pPr marL="285750" indent="-285750">
              <a:buFont typeface="Arial" panose="020B0604020202020204" pitchFamily="34" charset="0"/>
              <a:buChar char="•"/>
            </a:pPr>
            <a:r>
              <a:rPr lang="en-US" sz="1800" dirty="0"/>
              <a:t>Your guide to a complete application</a:t>
            </a:r>
          </a:p>
          <a:p>
            <a:pPr marL="285750" indent="-285750">
              <a:buFont typeface="Arial" panose="020B0604020202020204" pitchFamily="34" charset="0"/>
              <a:buChar char="•"/>
            </a:pPr>
            <a:r>
              <a:rPr lang="en-US" sz="1800" dirty="0"/>
              <a:t>Use it</a:t>
            </a:r>
          </a:p>
          <a:p>
            <a:pPr marL="285750" indent="-285750">
              <a:buFont typeface="Arial" panose="020B0604020202020204" pitchFamily="34" charset="0"/>
              <a:buChar char="•"/>
            </a:pPr>
            <a:r>
              <a:rPr lang="en-US" sz="1800" dirty="0"/>
              <a:t>Read all instructions</a:t>
            </a:r>
          </a:p>
          <a:p>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12</a:t>
            </a:fld>
            <a:endParaRPr lang="en-US" dirty="0"/>
          </a:p>
        </p:txBody>
      </p:sp>
      <p:sp>
        <p:nvSpPr>
          <p:cNvPr id="11" name="Freeform 1103"/>
          <p:cNvSpPr>
            <a:spLocks/>
          </p:cNvSpPr>
          <p:nvPr/>
        </p:nvSpPr>
        <p:spPr bwMode="auto">
          <a:xfrm>
            <a:off x="983053" y="1307609"/>
            <a:ext cx="725826" cy="7321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845" y="8235"/>
                </a:moveTo>
                <a:cubicBezTo>
                  <a:pt x="19845" y="5535"/>
                  <a:pt x="17550" y="3240"/>
                  <a:pt x="14715" y="3240"/>
                </a:cubicBezTo>
                <a:cubicBezTo>
                  <a:pt x="14445" y="3240"/>
                  <a:pt x="14445" y="3240"/>
                  <a:pt x="14445" y="3240"/>
                </a:cubicBezTo>
                <a:cubicBezTo>
                  <a:pt x="14445" y="8640"/>
                  <a:pt x="14445" y="8640"/>
                  <a:pt x="14445" y="8640"/>
                </a:cubicBezTo>
                <a:cubicBezTo>
                  <a:pt x="19845" y="8640"/>
                  <a:pt x="19845" y="8640"/>
                  <a:pt x="19845" y="8640"/>
                </a:cubicBezTo>
                <a:lnTo>
                  <a:pt x="19845" y="8235"/>
                </a:lnTo>
                <a:close/>
                <a:moveTo>
                  <a:pt x="15120" y="7965"/>
                </a:moveTo>
                <a:cubicBezTo>
                  <a:pt x="15120" y="3915"/>
                  <a:pt x="15120" y="3915"/>
                  <a:pt x="15120" y="3915"/>
                </a:cubicBezTo>
                <a:cubicBezTo>
                  <a:pt x="17280" y="4185"/>
                  <a:pt x="18900" y="5805"/>
                  <a:pt x="19035" y="7965"/>
                </a:cubicBezTo>
                <a:lnTo>
                  <a:pt x="15120" y="7965"/>
                </a:lnTo>
                <a:close/>
                <a:moveTo>
                  <a:pt x="8640" y="9315"/>
                </a:moveTo>
                <a:cubicBezTo>
                  <a:pt x="8640" y="9855"/>
                  <a:pt x="8775" y="10395"/>
                  <a:pt x="8910" y="10800"/>
                </a:cubicBezTo>
                <a:cubicBezTo>
                  <a:pt x="7020" y="10800"/>
                  <a:pt x="7020" y="10800"/>
                  <a:pt x="7020" y="10800"/>
                </a:cubicBezTo>
                <a:cubicBezTo>
                  <a:pt x="5400" y="7695"/>
                  <a:pt x="5400" y="7695"/>
                  <a:pt x="5400" y="7695"/>
                </a:cubicBezTo>
                <a:cubicBezTo>
                  <a:pt x="5400" y="7695"/>
                  <a:pt x="5400" y="7695"/>
                  <a:pt x="5265" y="7695"/>
                </a:cubicBezTo>
                <a:cubicBezTo>
                  <a:pt x="5265" y="7695"/>
                  <a:pt x="5265" y="7695"/>
                  <a:pt x="5265" y="7695"/>
                </a:cubicBezTo>
                <a:cubicBezTo>
                  <a:pt x="5265" y="7695"/>
                  <a:pt x="5265" y="7560"/>
                  <a:pt x="5265" y="7560"/>
                </a:cubicBezTo>
                <a:cubicBezTo>
                  <a:pt x="5265" y="7560"/>
                  <a:pt x="5130" y="7560"/>
                  <a:pt x="5130" y="7560"/>
                </a:cubicBezTo>
                <a:cubicBezTo>
                  <a:pt x="5130" y="7560"/>
                  <a:pt x="5130" y="7560"/>
                  <a:pt x="5130" y="7560"/>
                </a:cubicBezTo>
                <a:cubicBezTo>
                  <a:pt x="5130" y="7560"/>
                  <a:pt x="4995" y="7560"/>
                  <a:pt x="4995" y="7560"/>
                </a:cubicBezTo>
                <a:cubicBezTo>
                  <a:pt x="2160" y="7560"/>
                  <a:pt x="2160" y="7560"/>
                  <a:pt x="2160" y="7560"/>
                </a:cubicBezTo>
                <a:cubicBezTo>
                  <a:pt x="2025" y="7560"/>
                  <a:pt x="1755" y="7695"/>
                  <a:pt x="1755" y="7965"/>
                </a:cubicBezTo>
                <a:cubicBezTo>
                  <a:pt x="1755" y="8100"/>
                  <a:pt x="2025" y="8235"/>
                  <a:pt x="2160" y="8235"/>
                </a:cubicBezTo>
                <a:cubicBezTo>
                  <a:pt x="4860" y="8235"/>
                  <a:pt x="4860" y="8235"/>
                  <a:pt x="4860" y="8235"/>
                </a:cubicBezTo>
                <a:cubicBezTo>
                  <a:pt x="6480" y="11340"/>
                  <a:pt x="6480" y="11340"/>
                  <a:pt x="6480" y="11340"/>
                </a:cubicBezTo>
                <a:cubicBezTo>
                  <a:pt x="6480" y="11340"/>
                  <a:pt x="6615" y="11340"/>
                  <a:pt x="6615" y="11475"/>
                </a:cubicBezTo>
                <a:cubicBezTo>
                  <a:pt x="6615" y="11475"/>
                  <a:pt x="6615" y="11475"/>
                  <a:pt x="6615" y="11475"/>
                </a:cubicBezTo>
                <a:cubicBezTo>
                  <a:pt x="6615" y="11475"/>
                  <a:pt x="6615" y="11475"/>
                  <a:pt x="6750" y="11475"/>
                </a:cubicBezTo>
                <a:cubicBezTo>
                  <a:pt x="6750" y="11475"/>
                  <a:pt x="6750" y="11475"/>
                  <a:pt x="6750" y="11475"/>
                </a:cubicBezTo>
                <a:cubicBezTo>
                  <a:pt x="6750" y="11475"/>
                  <a:pt x="6750" y="11475"/>
                  <a:pt x="6885" y="11475"/>
                </a:cubicBezTo>
                <a:cubicBezTo>
                  <a:pt x="6885" y="11475"/>
                  <a:pt x="6885" y="11475"/>
                  <a:pt x="6885" y="11475"/>
                </a:cubicBezTo>
                <a:cubicBezTo>
                  <a:pt x="9180" y="11475"/>
                  <a:pt x="9180" y="11475"/>
                  <a:pt x="9180" y="11475"/>
                </a:cubicBezTo>
                <a:cubicBezTo>
                  <a:pt x="9990" y="13230"/>
                  <a:pt x="11610" y="14445"/>
                  <a:pt x="13635" y="14445"/>
                </a:cubicBezTo>
                <a:cubicBezTo>
                  <a:pt x="16470" y="14445"/>
                  <a:pt x="18765" y="12150"/>
                  <a:pt x="18765" y="9315"/>
                </a:cubicBezTo>
                <a:cubicBezTo>
                  <a:pt x="18765" y="9045"/>
                  <a:pt x="18765" y="9045"/>
                  <a:pt x="18765" y="9045"/>
                </a:cubicBezTo>
                <a:cubicBezTo>
                  <a:pt x="14040" y="9045"/>
                  <a:pt x="14040" y="9045"/>
                  <a:pt x="14040" y="9045"/>
                </a:cubicBezTo>
                <a:cubicBezTo>
                  <a:pt x="14040" y="4320"/>
                  <a:pt x="14040" y="4320"/>
                  <a:pt x="14040" y="4320"/>
                </a:cubicBezTo>
                <a:cubicBezTo>
                  <a:pt x="13635" y="4320"/>
                  <a:pt x="13635" y="4320"/>
                  <a:pt x="13635" y="4320"/>
                </a:cubicBezTo>
                <a:cubicBezTo>
                  <a:pt x="10935" y="4320"/>
                  <a:pt x="8640" y="6615"/>
                  <a:pt x="8640" y="9315"/>
                </a:cubicBezTo>
                <a:close/>
                <a:moveTo>
                  <a:pt x="13365" y="5130"/>
                </a:moveTo>
                <a:cubicBezTo>
                  <a:pt x="13365" y="9720"/>
                  <a:pt x="13365" y="9720"/>
                  <a:pt x="13365" y="9720"/>
                </a:cubicBezTo>
                <a:cubicBezTo>
                  <a:pt x="17955" y="9720"/>
                  <a:pt x="17955" y="9720"/>
                  <a:pt x="17955" y="9720"/>
                </a:cubicBezTo>
                <a:cubicBezTo>
                  <a:pt x="17820" y="11880"/>
                  <a:pt x="15930" y="13635"/>
                  <a:pt x="13635" y="13635"/>
                </a:cubicBezTo>
                <a:cubicBezTo>
                  <a:pt x="12015" y="13635"/>
                  <a:pt x="10665" y="12825"/>
                  <a:pt x="9990" y="11475"/>
                </a:cubicBezTo>
                <a:cubicBezTo>
                  <a:pt x="11205" y="11475"/>
                  <a:pt x="11205" y="11475"/>
                  <a:pt x="11205" y="11475"/>
                </a:cubicBezTo>
                <a:cubicBezTo>
                  <a:pt x="11340" y="11475"/>
                  <a:pt x="11475" y="11340"/>
                  <a:pt x="11475" y="11205"/>
                </a:cubicBezTo>
                <a:cubicBezTo>
                  <a:pt x="11475" y="10935"/>
                  <a:pt x="11340" y="10800"/>
                  <a:pt x="11205" y="10800"/>
                </a:cubicBezTo>
                <a:cubicBezTo>
                  <a:pt x="9585" y="10800"/>
                  <a:pt x="9585" y="10800"/>
                  <a:pt x="9585" y="10800"/>
                </a:cubicBezTo>
                <a:cubicBezTo>
                  <a:pt x="9450" y="10395"/>
                  <a:pt x="9315" y="9855"/>
                  <a:pt x="9315" y="9315"/>
                </a:cubicBezTo>
                <a:cubicBezTo>
                  <a:pt x="9315" y="7155"/>
                  <a:pt x="11070" y="5265"/>
                  <a:pt x="13365" y="5130"/>
                </a:cubicBezTo>
                <a:close/>
                <a:moveTo>
                  <a:pt x="21600" y="1485"/>
                </a:moveTo>
                <a:cubicBezTo>
                  <a:pt x="11205" y="1485"/>
                  <a:pt x="11205" y="1485"/>
                  <a:pt x="11205" y="1485"/>
                </a:cubicBezTo>
                <a:cubicBezTo>
                  <a:pt x="11205" y="405"/>
                  <a:pt x="11205" y="405"/>
                  <a:pt x="11205" y="405"/>
                </a:cubicBezTo>
                <a:cubicBezTo>
                  <a:pt x="11205" y="135"/>
                  <a:pt x="10935" y="0"/>
                  <a:pt x="10800" y="0"/>
                </a:cubicBezTo>
                <a:cubicBezTo>
                  <a:pt x="10665" y="0"/>
                  <a:pt x="10395" y="135"/>
                  <a:pt x="10395" y="405"/>
                </a:cubicBezTo>
                <a:cubicBezTo>
                  <a:pt x="10395" y="1485"/>
                  <a:pt x="10395" y="1485"/>
                  <a:pt x="10395" y="1485"/>
                </a:cubicBezTo>
                <a:cubicBezTo>
                  <a:pt x="0" y="1485"/>
                  <a:pt x="0" y="1485"/>
                  <a:pt x="0" y="1485"/>
                </a:cubicBezTo>
                <a:cubicBezTo>
                  <a:pt x="0" y="16605"/>
                  <a:pt x="0" y="16605"/>
                  <a:pt x="0" y="16605"/>
                </a:cubicBezTo>
                <a:cubicBezTo>
                  <a:pt x="9990" y="16605"/>
                  <a:pt x="9990" y="16605"/>
                  <a:pt x="9990" y="16605"/>
                </a:cubicBezTo>
                <a:cubicBezTo>
                  <a:pt x="5535" y="20925"/>
                  <a:pt x="5535" y="20925"/>
                  <a:pt x="5535" y="20925"/>
                </a:cubicBezTo>
                <a:cubicBezTo>
                  <a:pt x="5400" y="21060"/>
                  <a:pt x="5400" y="21330"/>
                  <a:pt x="5535" y="21465"/>
                </a:cubicBezTo>
                <a:cubicBezTo>
                  <a:pt x="5535" y="21600"/>
                  <a:pt x="5670" y="21600"/>
                  <a:pt x="5805" y="21600"/>
                </a:cubicBezTo>
                <a:cubicBezTo>
                  <a:pt x="5805" y="21600"/>
                  <a:pt x="5940" y="21600"/>
                  <a:pt x="6075" y="21465"/>
                </a:cubicBezTo>
                <a:cubicBezTo>
                  <a:pt x="10395" y="17010"/>
                  <a:pt x="10395" y="17010"/>
                  <a:pt x="10395" y="17010"/>
                </a:cubicBezTo>
                <a:cubicBezTo>
                  <a:pt x="10395" y="20520"/>
                  <a:pt x="10395" y="20520"/>
                  <a:pt x="10395" y="20520"/>
                </a:cubicBezTo>
                <a:cubicBezTo>
                  <a:pt x="10395" y="20655"/>
                  <a:pt x="10665" y="20925"/>
                  <a:pt x="10800" y="20925"/>
                </a:cubicBezTo>
                <a:cubicBezTo>
                  <a:pt x="10935" y="20925"/>
                  <a:pt x="11205" y="20655"/>
                  <a:pt x="11205" y="20520"/>
                </a:cubicBezTo>
                <a:cubicBezTo>
                  <a:pt x="11205" y="17010"/>
                  <a:pt x="11205" y="17010"/>
                  <a:pt x="11205" y="17010"/>
                </a:cubicBezTo>
                <a:cubicBezTo>
                  <a:pt x="15525" y="21465"/>
                  <a:pt x="15525" y="21465"/>
                  <a:pt x="15525" y="21465"/>
                </a:cubicBezTo>
                <a:cubicBezTo>
                  <a:pt x="15660" y="21600"/>
                  <a:pt x="15795" y="21600"/>
                  <a:pt x="15795" y="21600"/>
                </a:cubicBezTo>
                <a:cubicBezTo>
                  <a:pt x="15930" y="21600"/>
                  <a:pt x="16065" y="21600"/>
                  <a:pt x="16065" y="21465"/>
                </a:cubicBezTo>
                <a:cubicBezTo>
                  <a:pt x="16200" y="21330"/>
                  <a:pt x="16200" y="21060"/>
                  <a:pt x="16065" y="20925"/>
                </a:cubicBezTo>
                <a:cubicBezTo>
                  <a:pt x="11610" y="16605"/>
                  <a:pt x="11610" y="16605"/>
                  <a:pt x="11610" y="16605"/>
                </a:cubicBezTo>
                <a:cubicBezTo>
                  <a:pt x="21600" y="16605"/>
                  <a:pt x="21600" y="16605"/>
                  <a:pt x="21600" y="16605"/>
                </a:cubicBezTo>
                <a:lnTo>
                  <a:pt x="21600" y="1485"/>
                </a:lnTo>
                <a:close/>
                <a:moveTo>
                  <a:pt x="20925" y="15795"/>
                </a:moveTo>
                <a:cubicBezTo>
                  <a:pt x="675" y="15795"/>
                  <a:pt x="675" y="15795"/>
                  <a:pt x="675" y="15795"/>
                </a:cubicBezTo>
                <a:cubicBezTo>
                  <a:pt x="675" y="2160"/>
                  <a:pt x="675" y="2160"/>
                  <a:pt x="675" y="2160"/>
                </a:cubicBezTo>
                <a:cubicBezTo>
                  <a:pt x="20925" y="2160"/>
                  <a:pt x="20925" y="2160"/>
                  <a:pt x="20925" y="2160"/>
                </a:cubicBezTo>
                <a:lnTo>
                  <a:pt x="20925" y="15795"/>
                </a:lnTo>
                <a:close/>
                <a:moveTo>
                  <a:pt x="2835" y="6885"/>
                </a:moveTo>
                <a:cubicBezTo>
                  <a:pt x="3105" y="6885"/>
                  <a:pt x="3240" y="6615"/>
                  <a:pt x="3240" y="6480"/>
                </a:cubicBezTo>
                <a:cubicBezTo>
                  <a:pt x="3240" y="4995"/>
                  <a:pt x="3240" y="4995"/>
                  <a:pt x="3240" y="4995"/>
                </a:cubicBezTo>
                <a:cubicBezTo>
                  <a:pt x="3240" y="4860"/>
                  <a:pt x="3105" y="4725"/>
                  <a:pt x="2835" y="4725"/>
                </a:cubicBezTo>
                <a:cubicBezTo>
                  <a:pt x="2700" y="4725"/>
                  <a:pt x="2565" y="4860"/>
                  <a:pt x="2565" y="4995"/>
                </a:cubicBezTo>
                <a:cubicBezTo>
                  <a:pt x="2565" y="6480"/>
                  <a:pt x="2565" y="6480"/>
                  <a:pt x="2565" y="6480"/>
                </a:cubicBezTo>
                <a:cubicBezTo>
                  <a:pt x="2565" y="6615"/>
                  <a:pt x="2700" y="6885"/>
                  <a:pt x="2835" y="6885"/>
                </a:cubicBezTo>
                <a:close/>
                <a:moveTo>
                  <a:pt x="3915" y="6885"/>
                </a:moveTo>
                <a:cubicBezTo>
                  <a:pt x="4185" y="6885"/>
                  <a:pt x="4320" y="6615"/>
                  <a:pt x="4320" y="6480"/>
                </a:cubicBezTo>
                <a:cubicBezTo>
                  <a:pt x="4320" y="4995"/>
                  <a:pt x="4320" y="4995"/>
                  <a:pt x="4320" y="4995"/>
                </a:cubicBezTo>
                <a:cubicBezTo>
                  <a:pt x="4320" y="4860"/>
                  <a:pt x="4185" y="4725"/>
                  <a:pt x="3915" y="4725"/>
                </a:cubicBezTo>
                <a:cubicBezTo>
                  <a:pt x="3780" y="4725"/>
                  <a:pt x="3645" y="4860"/>
                  <a:pt x="3645" y="4995"/>
                </a:cubicBezTo>
                <a:cubicBezTo>
                  <a:pt x="3645" y="6480"/>
                  <a:pt x="3645" y="6480"/>
                  <a:pt x="3645" y="6480"/>
                </a:cubicBezTo>
                <a:cubicBezTo>
                  <a:pt x="3645" y="6615"/>
                  <a:pt x="3780" y="6885"/>
                  <a:pt x="3915" y="6885"/>
                </a:cubicBezTo>
                <a:close/>
              </a:path>
            </a:pathLst>
          </a:custGeom>
          <a:solidFill>
            <a:srgbClr val="E8CD48"/>
          </a:solidFill>
          <a:ln>
            <a:noFill/>
          </a:ln>
        </p:spPr>
        <p:txBody>
          <a:bodyPr lIns="45719" rIns="45719"/>
          <a:lstStyle/>
          <a:p>
            <a:endParaRPr lang="en-US" dirty="0"/>
          </a:p>
        </p:txBody>
      </p:sp>
      <p:sp>
        <p:nvSpPr>
          <p:cNvPr id="13" name="Rectangle: Rounded Corners 35">
            <a:extLst>
              <a:ext uri="{FF2B5EF4-FFF2-40B4-BE49-F238E27FC236}">
                <a16:creationId xmlns:a16="http://schemas.microsoft.com/office/drawing/2014/main" id="{50BC63E4-FE53-4DD1-B184-470771BC499E}"/>
              </a:ext>
            </a:extLst>
          </p:cNvPr>
          <p:cNvSpPr/>
          <p:nvPr/>
        </p:nvSpPr>
        <p:spPr>
          <a:xfrm>
            <a:off x="6532315" y="2242787"/>
            <a:ext cx="4821484" cy="3553346"/>
          </a:xfrm>
          <a:prstGeom prst="roundRect">
            <a:avLst>
              <a:gd name="adj" fmla="val 5271"/>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Content Placeholder 2"/>
          <p:cNvSpPr txBox="1">
            <a:spLocks/>
          </p:cNvSpPr>
          <p:nvPr/>
        </p:nvSpPr>
        <p:spPr>
          <a:xfrm>
            <a:off x="6865495" y="2448777"/>
            <a:ext cx="4302176" cy="339952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E8CD48"/>
              </a:buClr>
              <a:buSzPct val="150000"/>
            </a:pPr>
            <a:r>
              <a:rPr lang="en-US" sz="1800" b="1" dirty="0"/>
              <a:t>APPLICATIONS WILL BE EVALUATED ACCORDING TO </a:t>
            </a:r>
          </a:p>
          <a:p>
            <a:pPr marL="285750" indent="-285750">
              <a:lnSpc>
                <a:spcPct val="150000"/>
              </a:lnSpc>
              <a:buClr>
                <a:srgbClr val="E8CD48"/>
              </a:buClr>
              <a:buSzPct val="150000"/>
              <a:buFont typeface="Arial" panose="020B0604020202020204" pitchFamily="34" charset="0"/>
              <a:buChar char="•"/>
            </a:pPr>
            <a:r>
              <a:rPr lang="en-US" dirty="0"/>
              <a:t>Threshold Assessment</a:t>
            </a:r>
          </a:p>
          <a:p>
            <a:pPr marL="285750" indent="-285750">
              <a:lnSpc>
                <a:spcPct val="150000"/>
              </a:lnSpc>
              <a:buClr>
                <a:srgbClr val="E8CD48"/>
              </a:buClr>
              <a:buSzPct val="150000"/>
              <a:buFont typeface="Arial" panose="020B0604020202020204" pitchFamily="34" charset="0"/>
              <a:buChar char="•"/>
            </a:pPr>
            <a:r>
              <a:rPr lang="en-US" dirty="0"/>
              <a:t>Project Prioritization</a:t>
            </a:r>
          </a:p>
          <a:p>
            <a:pPr marL="285750" indent="-285750">
              <a:lnSpc>
                <a:spcPct val="150000"/>
              </a:lnSpc>
              <a:buClr>
                <a:srgbClr val="E8CD48"/>
              </a:buClr>
              <a:buSzPct val="150000"/>
              <a:buFont typeface="Arial" panose="020B0604020202020204" pitchFamily="34" charset="0"/>
              <a:buChar char="•"/>
            </a:pPr>
            <a:r>
              <a:rPr lang="en-US" dirty="0"/>
              <a:t>Underwriting Review</a:t>
            </a:r>
          </a:p>
          <a:p>
            <a:pPr>
              <a:lnSpc>
                <a:spcPct val="150000"/>
              </a:lnSpc>
              <a:buClr>
                <a:srgbClr val="E8CD48"/>
              </a:buClr>
              <a:buSzPct val="150000"/>
            </a:pPr>
            <a:r>
              <a:rPr lang="en-US" sz="1800" b="1" dirty="0"/>
              <a:t>NOTE</a:t>
            </a:r>
          </a:p>
          <a:p>
            <a:pPr marL="285750" indent="-285750">
              <a:lnSpc>
                <a:spcPct val="150000"/>
              </a:lnSpc>
              <a:buClr>
                <a:srgbClr val="E8CD48"/>
              </a:buClr>
              <a:buSzPct val="150000"/>
              <a:buFont typeface="Arial" panose="020B0604020202020204" pitchFamily="34" charset="0"/>
              <a:buChar char="•"/>
            </a:pPr>
            <a:r>
              <a:rPr lang="en-US" sz="1800" dirty="0"/>
              <a:t>Incomplete applications will not be considered</a:t>
            </a:r>
          </a:p>
          <a:p>
            <a:pPr marL="285750" indent="-285750">
              <a:lnSpc>
                <a:spcPct val="150000"/>
              </a:lnSpc>
              <a:buClr>
                <a:srgbClr val="E8CD48"/>
              </a:buClr>
              <a:buSzPct val="150000"/>
              <a:buFont typeface="Arial" panose="020B0604020202020204" pitchFamily="34" charset="0"/>
              <a:buChar char="•"/>
            </a:pPr>
            <a:r>
              <a:rPr lang="en-US" sz="1800" dirty="0"/>
              <a:t>Applications not meeting threshold criteria will not be considered</a:t>
            </a:r>
          </a:p>
          <a:p>
            <a:pPr>
              <a:lnSpc>
                <a:spcPct val="150000"/>
              </a:lnSpc>
              <a:buClr>
                <a:srgbClr val="E8CD48"/>
              </a:buClr>
              <a:buSzPct val="150000"/>
            </a:pPr>
            <a:endParaRPr lang="en-US" sz="1800" b="1" dirty="0"/>
          </a:p>
          <a:p>
            <a:pPr marL="285750" indent="-285750">
              <a:lnSpc>
                <a:spcPct val="150000"/>
              </a:lnSpc>
              <a:buClr>
                <a:srgbClr val="E8CD48"/>
              </a:buClr>
              <a:buSzPct val="150000"/>
              <a:buFont typeface="Arial" panose="020B0604020202020204" pitchFamily="34" charset="0"/>
              <a:buChar char="•"/>
            </a:pPr>
            <a:endParaRPr lang="en-US" dirty="0"/>
          </a:p>
        </p:txBody>
      </p:sp>
    </p:spTree>
    <p:extLst>
      <p:ext uri="{BB962C8B-B14F-4D97-AF65-F5344CB8AC3E}">
        <p14:creationId xmlns:p14="http://schemas.microsoft.com/office/powerpoint/2010/main" val="335150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25595" b="25595"/>
          <a:stretch>
            <a:fillRect/>
          </a:stretch>
        </p:blipFill>
        <p:spPr>
          <a:xfrm>
            <a:off x="0" y="1"/>
            <a:ext cx="12192000" cy="3347357"/>
          </a:xfrm>
          <a:custGeom>
            <a:avLst/>
            <a:gdLst>
              <a:gd name="connsiteX0" fmla="*/ 0 w 12192000"/>
              <a:gd name="connsiteY0" fmla="*/ 0 h 3347357"/>
              <a:gd name="connsiteX1" fmla="*/ 12192000 w 12192000"/>
              <a:gd name="connsiteY1" fmla="*/ 0 h 3347357"/>
              <a:gd name="connsiteX2" fmla="*/ 12192000 w 12192000"/>
              <a:gd name="connsiteY2" fmla="*/ 3347357 h 3347357"/>
              <a:gd name="connsiteX3" fmla="*/ 0 w 12192000"/>
              <a:gd name="connsiteY3" fmla="*/ 3347357 h 3347357"/>
            </a:gdLst>
            <a:ahLst/>
            <a:cxnLst>
              <a:cxn ang="0">
                <a:pos x="connsiteX0" y="connsiteY0"/>
              </a:cxn>
              <a:cxn ang="0">
                <a:pos x="connsiteX1" y="connsiteY1"/>
              </a:cxn>
              <a:cxn ang="0">
                <a:pos x="connsiteX2" y="connsiteY2"/>
              </a:cxn>
              <a:cxn ang="0">
                <a:pos x="connsiteX3" y="connsiteY3"/>
              </a:cxn>
            </a:cxnLst>
            <a:rect l="l" t="t" r="r" b="b"/>
            <a:pathLst>
              <a:path w="12192000" h="3347357">
                <a:moveTo>
                  <a:pt x="0" y="0"/>
                </a:moveTo>
                <a:lnTo>
                  <a:pt x="12192000" y="0"/>
                </a:lnTo>
                <a:lnTo>
                  <a:pt x="12192000" y="3347357"/>
                </a:lnTo>
                <a:lnTo>
                  <a:pt x="0" y="3347357"/>
                </a:lnTo>
                <a:close/>
              </a:path>
            </a:pathLst>
          </a:custGeom>
        </p:spPr>
      </p:pic>
      <p:sp>
        <p:nvSpPr>
          <p:cNvPr id="10" name="Rectangle 9"/>
          <p:cNvSpPr/>
          <p:nvPr/>
        </p:nvSpPr>
        <p:spPr>
          <a:xfrm>
            <a:off x="0" y="0"/>
            <a:ext cx="12192000" cy="3347357"/>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0457"/>
            <a:ext cx="3598333" cy="1325563"/>
          </a:xfrm>
        </p:spPr>
        <p:txBody>
          <a:bodyPr>
            <a:normAutofit fontScale="90000"/>
          </a:bodyPr>
          <a:lstStyle/>
          <a:p>
            <a:pPr algn="l"/>
            <a:r>
              <a:rPr lang="en-US" dirty="0">
                <a:solidFill>
                  <a:schemeClr val="bg1"/>
                </a:solidFill>
              </a:rPr>
              <a:t>THRESHOLD REQUIREMENTS</a:t>
            </a:r>
          </a:p>
        </p:txBody>
      </p:sp>
      <p:sp>
        <p:nvSpPr>
          <p:cNvPr id="3" name="Content Placeholder 2"/>
          <p:cNvSpPr>
            <a:spLocks noGrp="1"/>
          </p:cNvSpPr>
          <p:nvPr>
            <p:ph idx="1"/>
          </p:nvPr>
        </p:nvSpPr>
        <p:spPr>
          <a:xfrm>
            <a:off x="838199" y="3481489"/>
            <a:ext cx="5427689" cy="2825864"/>
          </a:xfrm>
        </p:spPr>
        <p:txBody>
          <a:bodyPr>
            <a:normAutofit fontScale="85000" lnSpcReduction="20000"/>
          </a:bodyPr>
          <a:lstStyle/>
          <a:p>
            <a:pPr algn="ctr">
              <a:lnSpc>
                <a:spcPct val="100000"/>
              </a:lnSpc>
            </a:pPr>
            <a:r>
              <a:rPr lang="en-US" sz="1900" b="1" dirty="0"/>
              <a:t>ALL APPLICATIONS MUST MEET THE FOLLOWING:</a:t>
            </a:r>
          </a:p>
          <a:p>
            <a:pPr marL="285750" indent="-285750">
              <a:lnSpc>
                <a:spcPct val="100000"/>
              </a:lnSpc>
              <a:buFont typeface="Arial" panose="020B0604020202020204" pitchFamily="34" charset="0"/>
              <a:buChar char="•"/>
            </a:pPr>
            <a:r>
              <a:rPr lang="en-US" dirty="0"/>
              <a:t>Project serves households at 80% or below the AMI (CDBG)</a:t>
            </a:r>
          </a:p>
          <a:p>
            <a:pPr marL="285750" indent="-285750">
              <a:lnSpc>
                <a:spcPct val="100000"/>
              </a:lnSpc>
              <a:buFont typeface="Arial" panose="020B0604020202020204" pitchFamily="34" charset="0"/>
              <a:buChar char="•"/>
            </a:pPr>
            <a:r>
              <a:rPr lang="en-US" dirty="0"/>
              <a:t>Project serves households at 60% or below AMI (HOME)</a:t>
            </a:r>
          </a:p>
          <a:p>
            <a:pPr marL="285750" indent="-285750">
              <a:lnSpc>
                <a:spcPct val="100000"/>
              </a:lnSpc>
              <a:buFont typeface="Arial" panose="020B0604020202020204" pitchFamily="34" charset="0"/>
              <a:buChar char="•"/>
            </a:pPr>
            <a:r>
              <a:rPr lang="en-US" dirty="0"/>
              <a:t>How the Project will comply with standards set by HUD Multifamily AFHMP - Form 935 2a has been completed (1)</a:t>
            </a:r>
          </a:p>
          <a:p>
            <a:pPr marL="285750" indent="-285750">
              <a:lnSpc>
                <a:spcPct val="100000"/>
              </a:lnSpc>
              <a:buFont typeface="Arial" panose="020B0604020202020204" pitchFamily="34" charset="0"/>
              <a:buChar char="•"/>
            </a:pPr>
            <a:r>
              <a:rPr lang="en-US" dirty="0"/>
              <a:t>One of the CDBG national objectives</a:t>
            </a:r>
          </a:p>
          <a:p>
            <a:pPr marL="285750" indent="-285750">
              <a:lnSpc>
                <a:spcPct val="100000"/>
              </a:lnSpc>
              <a:buFont typeface="Arial" panose="020B0604020202020204" pitchFamily="34" charset="0"/>
              <a:buChar char="•"/>
            </a:pPr>
            <a:r>
              <a:rPr lang="en-US" dirty="0"/>
              <a:t>Project must be located in the City of Memphis &amp; include a site plan (2)</a:t>
            </a:r>
          </a:p>
          <a:p>
            <a:pPr marL="285750" indent="-285750">
              <a:lnSpc>
                <a:spcPct val="100000"/>
              </a:lnSpc>
              <a:buFont typeface="Arial" panose="020B0604020202020204" pitchFamily="34" charset="0"/>
              <a:buChar char="•"/>
            </a:pPr>
            <a:r>
              <a:rPr lang="en-US" dirty="0"/>
              <a:t>Use for CDBG $ </a:t>
            </a:r>
          </a:p>
          <a:p>
            <a:pPr marL="285750" indent="-285750">
              <a:lnSpc>
                <a:spcPct val="100000"/>
              </a:lnSpc>
              <a:buFont typeface="Arial" panose="020B0604020202020204" pitchFamily="34" charset="0"/>
              <a:buChar char="•"/>
            </a:pPr>
            <a:r>
              <a:rPr lang="en-US" dirty="0"/>
              <a:t>Evidence of site control by Applicant (3)</a:t>
            </a:r>
          </a:p>
          <a:p>
            <a:pPr marL="285750" indent="-285750">
              <a:lnSpc>
                <a:spcPct val="100000"/>
              </a:lnSpc>
              <a:buFont typeface="Arial" panose="020B0604020202020204" pitchFamily="34" charset="0"/>
              <a:buChar char="•"/>
            </a:pPr>
            <a:r>
              <a:rPr lang="en-US" dirty="0"/>
              <a:t>Applicant must provide an appraisal supporting pro forma assumptions (4)</a:t>
            </a:r>
          </a:p>
          <a:p>
            <a:pPr marL="285750" indent="-285750">
              <a:lnSpc>
                <a:spcPct val="100000"/>
              </a:lnSpc>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13</a:t>
            </a:fld>
            <a:endParaRPr lang="en-US" dirty="0"/>
          </a:p>
        </p:txBody>
      </p:sp>
      <p:sp>
        <p:nvSpPr>
          <p:cNvPr id="11" name="Freeform 1103"/>
          <p:cNvSpPr>
            <a:spLocks/>
          </p:cNvSpPr>
          <p:nvPr/>
        </p:nvSpPr>
        <p:spPr bwMode="auto">
          <a:xfrm>
            <a:off x="983053" y="1307609"/>
            <a:ext cx="725826" cy="7321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845" y="8235"/>
                </a:moveTo>
                <a:cubicBezTo>
                  <a:pt x="19845" y="5535"/>
                  <a:pt x="17550" y="3240"/>
                  <a:pt x="14715" y="3240"/>
                </a:cubicBezTo>
                <a:cubicBezTo>
                  <a:pt x="14445" y="3240"/>
                  <a:pt x="14445" y="3240"/>
                  <a:pt x="14445" y="3240"/>
                </a:cubicBezTo>
                <a:cubicBezTo>
                  <a:pt x="14445" y="8640"/>
                  <a:pt x="14445" y="8640"/>
                  <a:pt x="14445" y="8640"/>
                </a:cubicBezTo>
                <a:cubicBezTo>
                  <a:pt x="19845" y="8640"/>
                  <a:pt x="19845" y="8640"/>
                  <a:pt x="19845" y="8640"/>
                </a:cubicBezTo>
                <a:lnTo>
                  <a:pt x="19845" y="8235"/>
                </a:lnTo>
                <a:close/>
                <a:moveTo>
                  <a:pt x="15120" y="7965"/>
                </a:moveTo>
                <a:cubicBezTo>
                  <a:pt x="15120" y="3915"/>
                  <a:pt x="15120" y="3915"/>
                  <a:pt x="15120" y="3915"/>
                </a:cubicBezTo>
                <a:cubicBezTo>
                  <a:pt x="17280" y="4185"/>
                  <a:pt x="18900" y="5805"/>
                  <a:pt x="19035" y="7965"/>
                </a:cubicBezTo>
                <a:lnTo>
                  <a:pt x="15120" y="7965"/>
                </a:lnTo>
                <a:close/>
                <a:moveTo>
                  <a:pt x="8640" y="9315"/>
                </a:moveTo>
                <a:cubicBezTo>
                  <a:pt x="8640" y="9855"/>
                  <a:pt x="8775" y="10395"/>
                  <a:pt x="8910" y="10800"/>
                </a:cubicBezTo>
                <a:cubicBezTo>
                  <a:pt x="7020" y="10800"/>
                  <a:pt x="7020" y="10800"/>
                  <a:pt x="7020" y="10800"/>
                </a:cubicBezTo>
                <a:cubicBezTo>
                  <a:pt x="5400" y="7695"/>
                  <a:pt x="5400" y="7695"/>
                  <a:pt x="5400" y="7695"/>
                </a:cubicBezTo>
                <a:cubicBezTo>
                  <a:pt x="5400" y="7695"/>
                  <a:pt x="5400" y="7695"/>
                  <a:pt x="5265" y="7695"/>
                </a:cubicBezTo>
                <a:cubicBezTo>
                  <a:pt x="5265" y="7695"/>
                  <a:pt x="5265" y="7695"/>
                  <a:pt x="5265" y="7695"/>
                </a:cubicBezTo>
                <a:cubicBezTo>
                  <a:pt x="5265" y="7695"/>
                  <a:pt x="5265" y="7560"/>
                  <a:pt x="5265" y="7560"/>
                </a:cubicBezTo>
                <a:cubicBezTo>
                  <a:pt x="5265" y="7560"/>
                  <a:pt x="5130" y="7560"/>
                  <a:pt x="5130" y="7560"/>
                </a:cubicBezTo>
                <a:cubicBezTo>
                  <a:pt x="5130" y="7560"/>
                  <a:pt x="5130" y="7560"/>
                  <a:pt x="5130" y="7560"/>
                </a:cubicBezTo>
                <a:cubicBezTo>
                  <a:pt x="5130" y="7560"/>
                  <a:pt x="4995" y="7560"/>
                  <a:pt x="4995" y="7560"/>
                </a:cubicBezTo>
                <a:cubicBezTo>
                  <a:pt x="2160" y="7560"/>
                  <a:pt x="2160" y="7560"/>
                  <a:pt x="2160" y="7560"/>
                </a:cubicBezTo>
                <a:cubicBezTo>
                  <a:pt x="2025" y="7560"/>
                  <a:pt x="1755" y="7695"/>
                  <a:pt x="1755" y="7965"/>
                </a:cubicBezTo>
                <a:cubicBezTo>
                  <a:pt x="1755" y="8100"/>
                  <a:pt x="2025" y="8235"/>
                  <a:pt x="2160" y="8235"/>
                </a:cubicBezTo>
                <a:cubicBezTo>
                  <a:pt x="4860" y="8235"/>
                  <a:pt x="4860" y="8235"/>
                  <a:pt x="4860" y="8235"/>
                </a:cubicBezTo>
                <a:cubicBezTo>
                  <a:pt x="6480" y="11340"/>
                  <a:pt x="6480" y="11340"/>
                  <a:pt x="6480" y="11340"/>
                </a:cubicBezTo>
                <a:cubicBezTo>
                  <a:pt x="6480" y="11340"/>
                  <a:pt x="6615" y="11340"/>
                  <a:pt x="6615" y="11475"/>
                </a:cubicBezTo>
                <a:cubicBezTo>
                  <a:pt x="6615" y="11475"/>
                  <a:pt x="6615" y="11475"/>
                  <a:pt x="6615" y="11475"/>
                </a:cubicBezTo>
                <a:cubicBezTo>
                  <a:pt x="6615" y="11475"/>
                  <a:pt x="6615" y="11475"/>
                  <a:pt x="6750" y="11475"/>
                </a:cubicBezTo>
                <a:cubicBezTo>
                  <a:pt x="6750" y="11475"/>
                  <a:pt x="6750" y="11475"/>
                  <a:pt x="6750" y="11475"/>
                </a:cubicBezTo>
                <a:cubicBezTo>
                  <a:pt x="6750" y="11475"/>
                  <a:pt x="6750" y="11475"/>
                  <a:pt x="6885" y="11475"/>
                </a:cubicBezTo>
                <a:cubicBezTo>
                  <a:pt x="6885" y="11475"/>
                  <a:pt x="6885" y="11475"/>
                  <a:pt x="6885" y="11475"/>
                </a:cubicBezTo>
                <a:cubicBezTo>
                  <a:pt x="9180" y="11475"/>
                  <a:pt x="9180" y="11475"/>
                  <a:pt x="9180" y="11475"/>
                </a:cubicBezTo>
                <a:cubicBezTo>
                  <a:pt x="9990" y="13230"/>
                  <a:pt x="11610" y="14445"/>
                  <a:pt x="13635" y="14445"/>
                </a:cubicBezTo>
                <a:cubicBezTo>
                  <a:pt x="16470" y="14445"/>
                  <a:pt x="18765" y="12150"/>
                  <a:pt x="18765" y="9315"/>
                </a:cubicBezTo>
                <a:cubicBezTo>
                  <a:pt x="18765" y="9045"/>
                  <a:pt x="18765" y="9045"/>
                  <a:pt x="18765" y="9045"/>
                </a:cubicBezTo>
                <a:cubicBezTo>
                  <a:pt x="14040" y="9045"/>
                  <a:pt x="14040" y="9045"/>
                  <a:pt x="14040" y="9045"/>
                </a:cubicBezTo>
                <a:cubicBezTo>
                  <a:pt x="14040" y="4320"/>
                  <a:pt x="14040" y="4320"/>
                  <a:pt x="14040" y="4320"/>
                </a:cubicBezTo>
                <a:cubicBezTo>
                  <a:pt x="13635" y="4320"/>
                  <a:pt x="13635" y="4320"/>
                  <a:pt x="13635" y="4320"/>
                </a:cubicBezTo>
                <a:cubicBezTo>
                  <a:pt x="10935" y="4320"/>
                  <a:pt x="8640" y="6615"/>
                  <a:pt x="8640" y="9315"/>
                </a:cubicBezTo>
                <a:close/>
                <a:moveTo>
                  <a:pt x="13365" y="5130"/>
                </a:moveTo>
                <a:cubicBezTo>
                  <a:pt x="13365" y="9720"/>
                  <a:pt x="13365" y="9720"/>
                  <a:pt x="13365" y="9720"/>
                </a:cubicBezTo>
                <a:cubicBezTo>
                  <a:pt x="17955" y="9720"/>
                  <a:pt x="17955" y="9720"/>
                  <a:pt x="17955" y="9720"/>
                </a:cubicBezTo>
                <a:cubicBezTo>
                  <a:pt x="17820" y="11880"/>
                  <a:pt x="15930" y="13635"/>
                  <a:pt x="13635" y="13635"/>
                </a:cubicBezTo>
                <a:cubicBezTo>
                  <a:pt x="12015" y="13635"/>
                  <a:pt x="10665" y="12825"/>
                  <a:pt x="9990" y="11475"/>
                </a:cubicBezTo>
                <a:cubicBezTo>
                  <a:pt x="11205" y="11475"/>
                  <a:pt x="11205" y="11475"/>
                  <a:pt x="11205" y="11475"/>
                </a:cubicBezTo>
                <a:cubicBezTo>
                  <a:pt x="11340" y="11475"/>
                  <a:pt x="11475" y="11340"/>
                  <a:pt x="11475" y="11205"/>
                </a:cubicBezTo>
                <a:cubicBezTo>
                  <a:pt x="11475" y="10935"/>
                  <a:pt x="11340" y="10800"/>
                  <a:pt x="11205" y="10800"/>
                </a:cubicBezTo>
                <a:cubicBezTo>
                  <a:pt x="9585" y="10800"/>
                  <a:pt x="9585" y="10800"/>
                  <a:pt x="9585" y="10800"/>
                </a:cubicBezTo>
                <a:cubicBezTo>
                  <a:pt x="9450" y="10395"/>
                  <a:pt x="9315" y="9855"/>
                  <a:pt x="9315" y="9315"/>
                </a:cubicBezTo>
                <a:cubicBezTo>
                  <a:pt x="9315" y="7155"/>
                  <a:pt x="11070" y="5265"/>
                  <a:pt x="13365" y="5130"/>
                </a:cubicBezTo>
                <a:close/>
                <a:moveTo>
                  <a:pt x="21600" y="1485"/>
                </a:moveTo>
                <a:cubicBezTo>
                  <a:pt x="11205" y="1485"/>
                  <a:pt x="11205" y="1485"/>
                  <a:pt x="11205" y="1485"/>
                </a:cubicBezTo>
                <a:cubicBezTo>
                  <a:pt x="11205" y="405"/>
                  <a:pt x="11205" y="405"/>
                  <a:pt x="11205" y="405"/>
                </a:cubicBezTo>
                <a:cubicBezTo>
                  <a:pt x="11205" y="135"/>
                  <a:pt x="10935" y="0"/>
                  <a:pt x="10800" y="0"/>
                </a:cubicBezTo>
                <a:cubicBezTo>
                  <a:pt x="10665" y="0"/>
                  <a:pt x="10395" y="135"/>
                  <a:pt x="10395" y="405"/>
                </a:cubicBezTo>
                <a:cubicBezTo>
                  <a:pt x="10395" y="1485"/>
                  <a:pt x="10395" y="1485"/>
                  <a:pt x="10395" y="1485"/>
                </a:cubicBezTo>
                <a:cubicBezTo>
                  <a:pt x="0" y="1485"/>
                  <a:pt x="0" y="1485"/>
                  <a:pt x="0" y="1485"/>
                </a:cubicBezTo>
                <a:cubicBezTo>
                  <a:pt x="0" y="16605"/>
                  <a:pt x="0" y="16605"/>
                  <a:pt x="0" y="16605"/>
                </a:cubicBezTo>
                <a:cubicBezTo>
                  <a:pt x="9990" y="16605"/>
                  <a:pt x="9990" y="16605"/>
                  <a:pt x="9990" y="16605"/>
                </a:cubicBezTo>
                <a:cubicBezTo>
                  <a:pt x="5535" y="20925"/>
                  <a:pt x="5535" y="20925"/>
                  <a:pt x="5535" y="20925"/>
                </a:cubicBezTo>
                <a:cubicBezTo>
                  <a:pt x="5400" y="21060"/>
                  <a:pt x="5400" y="21330"/>
                  <a:pt x="5535" y="21465"/>
                </a:cubicBezTo>
                <a:cubicBezTo>
                  <a:pt x="5535" y="21600"/>
                  <a:pt x="5670" y="21600"/>
                  <a:pt x="5805" y="21600"/>
                </a:cubicBezTo>
                <a:cubicBezTo>
                  <a:pt x="5805" y="21600"/>
                  <a:pt x="5940" y="21600"/>
                  <a:pt x="6075" y="21465"/>
                </a:cubicBezTo>
                <a:cubicBezTo>
                  <a:pt x="10395" y="17010"/>
                  <a:pt x="10395" y="17010"/>
                  <a:pt x="10395" y="17010"/>
                </a:cubicBezTo>
                <a:cubicBezTo>
                  <a:pt x="10395" y="20520"/>
                  <a:pt x="10395" y="20520"/>
                  <a:pt x="10395" y="20520"/>
                </a:cubicBezTo>
                <a:cubicBezTo>
                  <a:pt x="10395" y="20655"/>
                  <a:pt x="10665" y="20925"/>
                  <a:pt x="10800" y="20925"/>
                </a:cubicBezTo>
                <a:cubicBezTo>
                  <a:pt x="10935" y="20925"/>
                  <a:pt x="11205" y="20655"/>
                  <a:pt x="11205" y="20520"/>
                </a:cubicBezTo>
                <a:cubicBezTo>
                  <a:pt x="11205" y="17010"/>
                  <a:pt x="11205" y="17010"/>
                  <a:pt x="11205" y="17010"/>
                </a:cubicBezTo>
                <a:cubicBezTo>
                  <a:pt x="15525" y="21465"/>
                  <a:pt x="15525" y="21465"/>
                  <a:pt x="15525" y="21465"/>
                </a:cubicBezTo>
                <a:cubicBezTo>
                  <a:pt x="15660" y="21600"/>
                  <a:pt x="15795" y="21600"/>
                  <a:pt x="15795" y="21600"/>
                </a:cubicBezTo>
                <a:cubicBezTo>
                  <a:pt x="15930" y="21600"/>
                  <a:pt x="16065" y="21600"/>
                  <a:pt x="16065" y="21465"/>
                </a:cubicBezTo>
                <a:cubicBezTo>
                  <a:pt x="16200" y="21330"/>
                  <a:pt x="16200" y="21060"/>
                  <a:pt x="16065" y="20925"/>
                </a:cubicBezTo>
                <a:cubicBezTo>
                  <a:pt x="11610" y="16605"/>
                  <a:pt x="11610" y="16605"/>
                  <a:pt x="11610" y="16605"/>
                </a:cubicBezTo>
                <a:cubicBezTo>
                  <a:pt x="21600" y="16605"/>
                  <a:pt x="21600" y="16605"/>
                  <a:pt x="21600" y="16605"/>
                </a:cubicBezTo>
                <a:lnTo>
                  <a:pt x="21600" y="1485"/>
                </a:lnTo>
                <a:close/>
                <a:moveTo>
                  <a:pt x="20925" y="15795"/>
                </a:moveTo>
                <a:cubicBezTo>
                  <a:pt x="675" y="15795"/>
                  <a:pt x="675" y="15795"/>
                  <a:pt x="675" y="15795"/>
                </a:cubicBezTo>
                <a:cubicBezTo>
                  <a:pt x="675" y="2160"/>
                  <a:pt x="675" y="2160"/>
                  <a:pt x="675" y="2160"/>
                </a:cubicBezTo>
                <a:cubicBezTo>
                  <a:pt x="20925" y="2160"/>
                  <a:pt x="20925" y="2160"/>
                  <a:pt x="20925" y="2160"/>
                </a:cubicBezTo>
                <a:lnTo>
                  <a:pt x="20925" y="15795"/>
                </a:lnTo>
                <a:close/>
                <a:moveTo>
                  <a:pt x="2835" y="6885"/>
                </a:moveTo>
                <a:cubicBezTo>
                  <a:pt x="3105" y="6885"/>
                  <a:pt x="3240" y="6615"/>
                  <a:pt x="3240" y="6480"/>
                </a:cubicBezTo>
                <a:cubicBezTo>
                  <a:pt x="3240" y="4995"/>
                  <a:pt x="3240" y="4995"/>
                  <a:pt x="3240" y="4995"/>
                </a:cubicBezTo>
                <a:cubicBezTo>
                  <a:pt x="3240" y="4860"/>
                  <a:pt x="3105" y="4725"/>
                  <a:pt x="2835" y="4725"/>
                </a:cubicBezTo>
                <a:cubicBezTo>
                  <a:pt x="2700" y="4725"/>
                  <a:pt x="2565" y="4860"/>
                  <a:pt x="2565" y="4995"/>
                </a:cubicBezTo>
                <a:cubicBezTo>
                  <a:pt x="2565" y="6480"/>
                  <a:pt x="2565" y="6480"/>
                  <a:pt x="2565" y="6480"/>
                </a:cubicBezTo>
                <a:cubicBezTo>
                  <a:pt x="2565" y="6615"/>
                  <a:pt x="2700" y="6885"/>
                  <a:pt x="2835" y="6885"/>
                </a:cubicBezTo>
                <a:close/>
                <a:moveTo>
                  <a:pt x="3915" y="6885"/>
                </a:moveTo>
                <a:cubicBezTo>
                  <a:pt x="4185" y="6885"/>
                  <a:pt x="4320" y="6615"/>
                  <a:pt x="4320" y="6480"/>
                </a:cubicBezTo>
                <a:cubicBezTo>
                  <a:pt x="4320" y="4995"/>
                  <a:pt x="4320" y="4995"/>
                  <a:pt x="4320" y="4995"/>
                </a:cubicBezTo>
                <a:cubicBezTo>
                  <a:pt x="4320" y="4860"/>
                  <a:pt x="4185" y="4725"/>
                  <a:pt x="3915" y="4725"/>
                </a:cubicBezTo>
                <a:cubicBezTo>
                  <a:pt x="3780" y="4725"/>
                  <a:pt x="3645" y="4860"/>
                  <a:pt x="3645" y="4995"/>
                </a:cubicBezTo>
                <a:cubicBezTo>
                  <a:pt x="3645" y="6480"/>
                  <a:pt x="3645" y="6480"/>
                  <a:pt x="3645" y="6480"/>
                </a:cubicBezTo>
                <a:cubicBezTo>
                  <a:pt x="3645" y="6615"/>
                  <a:pt x="3780" y="6885"/>
                  <a:pt x="3915" y="6885"/>
                </a:cubicBezTo>
                <a:close/>
              </a:path>
            </a:pathLst>
          </a:custGeom>
          <a:solidFill>
            <a:srgbClr val="E8CD48"/>
          </a:solidFill>
          <a:ln>
            <a:noFill/>
          </a:ln>
        </p:spPr>
        <p:txBody>
          <a:bodyPr lIns="45719" rIns="45719"/>
          <a:lstStyle/>
          <a:p>
            <a:endParaRPr lang="en-US" dirty="0"/>
          </a:p>
        </p:txBody>
      </p:sp>
      <p:sp>
        <p:nvSpPr>
          <p:cNvPr id="13" name="Rectangle: Rounded Corners 35">
            <a:extLst>
              <a:ext uri="{FF2B5EF4-FFF2-40B4-BE49-F238E27FC236}">
                <a16:creationId xmlns:a16="http://schemas.microsoft.com/office/drawing/2014/main" id="{50BC63E4-FE53-4DD1-B184-470771BC499E}"/>
              </a:ext>
            </a:extLst>
          </p:cNvPr>
          <p:cNvSpPr/>
          <p:nvPr/>
        </p:nvSpPr>
        <p:spPr>
          <a:xfrm>
            <a:off x="6532315" y="2242787"/>
            <a:ext cx="4821484" cy="3553346"/>
          </a:xfrm>
          <a:prstGeom prst="roundRect">
            <a:avLst>
              <a:gd name="adj" fmla="val 5271"/>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Content Placeholder 2"/>
          <p:cNvSpPr txBox="1">
            <a:spLocks/>
          </p:cNvSpPr>
          <p:nvPr/>
        </p:nvSpPr>
        <p:spPr>
          <a:xfrm>
            <a:off x="6865495" y="2448777"/>
            <a:ext cx="4302176" cy="33995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spcBef>
                <a:spcPts val="0"/>
              </a:spcBef>
              <a:buClr>
                <a:srgbClr val="E8CD48"/>
              </a:buClr>
              <a:buSzPct val="150000"/>
            </a:pPr>
            <a:r>
              <a:rPr lang="en-US" sz="1800" b="1" dirty="0">
                <a:solidFill>
                  <a:srgbClr val="333333"/>
                </a:solidFill>
              </a:rPr>
              <a:t>SUBMISSIONS/EXHIBITS</a:t>
            </a:r>
          </a:p>
          <a:p>
            <a:pPr marL="285750" indent="-285750">
              <a:lnSpc>
                <a:spcPct val="110000"/>
              </a:lnSpc>
              <a:spcBef>
                <a:spcPts val="0"/>
              </a:spcBef>
              <a:buClr>
                <a:srgbClr val="E8CD48"/>
              </a:buClr>
              <a:buSzPct val="150000"/>
              <a:buFont typeface="Arial" panose="020B0604020202020204" pitchFamily="34" charset="0"/>
              <a:buChar char="•"/>
            </a:pPr>
            <a:endParaRPr lang="en-US" dirty="0">
              <a:solidFill>
                <a:srgbClr val="333333"/>
              </a:solidFill>
            </a:endParaRP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Completed AFHMP</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Site Plan</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Site Control</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Appraisal</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An Executive Summary including a project timeline with a defined scope of work describing the population to be served</a:t>
            </a:r>
          </a:p>
          <a:p>
            <a:pPr marL="285750" indent="-285750">
              <a:lnSpc>
                <a:spcPct val="110000"/>
              </a:lnSpc>
              <a:spcBef>
                <a:spcPts val="0"/>
              </a:spcBef>
              <a:buClr>
                <a:srgbClr val="E8CD48"/>
              </a:buClr>
              <a:buSzPct val="150000"/>
              <a:buFont typeface="Arial" panose="020B0604020202020204" pitchFamily="34" charset="0"/>
              <a:buChar char="•"/>
            </a:pPr>
            <a:r>
              <a:rPr lang="en-US" dirty="0">
                <a:solidFill>
                  <a:srgbClr val="333333"/>
                </a:solidFill>
              </a:rPr>
              <a:t>A detailed development budget and proforma in an unlocked Excel format</a:t>
            </a:r>
            <a:endParaRPr lang="en-US" sz="1600" dirty="0"/>
          </a:p>
          <a:p>
            <a:pPr marL="285750" indent="-285750">
              <a:lnSpc>
                <a:spcPct val="150000"/>
              </a:lnSpc>
              <a:buClr>
                <a:srgbClr val="E8CD48"/>
              </a:buClr>
              <a:buSzPct val="150000"/>
              <a:buFont typeface="Arial" panose="020B0604020202020204" pitchFamily="34" charset="0"/>
              <a:buChar char="•"/>
            </a:pPr>
            <a:endParaRPr lang="en-US" dirty="0"/>
          </a:p>
        </p:txBody>
      </p:sp>
    </p:spTree>
    <p:extLst>
      <p:ext uri="{BB962C8B-B14F-4D97-AF65-F5344CB8AC3E}">
        <p14:creationId xmlns:p14="http://schemas.microsoft.com/office/powerpoint/2010/main" val="205834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6221697" y="1690688"/>
            <a:ext cx="6088180" cy="4513366"/>
          </a:xfrm>
          <a:custGeom>
            <a:avLst/>
            <a:gdLst>
              <a:gd name="connsiteX0" fmla="*/ 170431 w 5881141"/>
              <a:gd name="connsiteY0" fmla="*/ 0 h 3630820"/>
              <a:gd name="connsiteX1" fmla="*/ 5881141 w 5881141"/>
              <a:gd name="connsiteY1" fmla="*/ 0 h 3630820"/>
              <a:gd name="connsiteX2" fmla="*/ 5881141 w 5881141"/>
              <a:gd name="connsiteY2" fmla="*/ 3630820 h 3630820"/>
              <a:gd name="connsiteX3" fmla="*/ 170431 w 5881141"/>
              <a:gd name="connsiteY3" fmla="*/ 3630820 h 3630820"/>
              <a:gd name="connsiteX4" fmla="*/ 0 w 5881141"/>
              <a:gd name="connsiteY4" fmla="*/ 3460389 h 3630820"/>
              <a:gd name="connsiteX5" fmla="*/ 0 w 5881141"/>
              <a:gd name="connsiteY5" fmla="*/ 170431 h 3630820"/>
              <a:gd name="connsiteX6" fmla="*/ 170431 w 5881141"/>
              <a:gd name="connsiteY6" fmla="*/ 0 h 363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1141" h="3630820">
                <a:moveTo>
                  <a:pt x="170431" y="0"/>
                </a:moveTo>
                <a:lnTo>
                  <a:pt x="5881141" y="0"/>
                </a:lnTo>
                <a:lnTo>
                  <a:pt x="5881141" y="3630820"/>
                </a:lnTo>
                <a:lnTo>
                  <a:pt x="170431" y="3630820"/>
                </a:lnTo>
                <a:cubicBezTo>
                  <a:pt x="76305" y="3630820"/>
                  <a:pt x="0" y="3554515"/>
                  <a:pt x="0" y="3460389"/>
                </a:cubicBezTo>
                <a:lnTo>
                  <a:pt x="0" y="170431"/>
                </a:lnTo>
                <a:cubicBezTo>
                  <a:pt x="0" y="76305"/>
                  <a:pt x="76305" y="0"/>
                  <a:pt x="170431" y="0"/>
                </a:cubicBezTo>
                <a:close/>
              </a:path>
            </a:pathLst>
          </a:custGeom>
        </p:spPr>
      </p:pic>
      <p:sp>
        <p:nvSpPr>
          <p:cNvPr id="2" name="Title 1"/>
          <p:cNvSpPr>
            <a:spLocks noGrp="1"/>
          </p:cNvSpPr>
          <p:nvPr>
            <p:ph type="title"/>
          </p:nvPr>
        </p:nvSpPr>
        <p:spPr/>
        <p:txBody>
          <a:bodyPr>
            <a:normAutofit/>
          </a:bodyPr>
          <a:lstStyle/>
          <a:p>
            <a:r>
              <a:rPr lang="en-US" dirty="0"/>
              <a:t>THE APPLICATION</a:t>
            </a:r>
            <a:endParaRPr lang="en-US" b="0" spc="600" dirty="0">
              <a:solidFill>
                <a:srgbClr val="E8CD48"/>
              </a:solidFill>
            </a:endParaRPr>
          </a:p>
        </p:txBody>
      </p:sp>
      <p:sp>
        <p:nvSpPr>
          <p:cNvPr id="3" name="Content Placeholder 2"/>
          <p:cNvSpPr>
            <a:spLocks noGrp="1"/>
          </p:cNvSpPr>
          <p:nvPr>
            <p:ph idx="1"/>
          </p:nvPr>
        </p:nvSpPr>
        <p:spPr>
          <a:xfrm>
            <a:off x="838200" y="1825625"/>
            <a:ext cx="4648200" cy="4351338"/>
          </a:xfrm>
        </p:spPr>
        <p:txBody>
          <a:bodyPr>
            <a:normAutofit fontScale="85000" lnSpcReduction="20000"/>
          </a:bodyPr>
          <a:lstStyle/>
          <a:p>
            <a:pPr marL="331470" indent="-285750">
              <a:lnSpc>
                <a:spcPct val="120000"/>
              </a:lnSpc>
              <a:buClr>
                <a:srgbClr val="000099"/>
              </a:buClr>
              <a:buFont typeface="Arial" panose="020B0604020202020204" pitchFamily="34" charset="0"/>
              <a:buChar char="•"/>
            </a:pPr>
            <a:r>
              <a:rPr lang="en-US" dirty="0"/>
              <a:t>General Info</a:t>
            </a:r>
          </a:p>
          <a:p>
            <a:pPr marL="331470" indent="-285750">
              <a:lnSpc>
                <a:spcPct val="120000"/>
              </a:lnSpc>
              <a:buClr>
                <a:srgbClr val="000099"/>
              </a:buClr>
              <a:buFont typeface="Arial" panose="020B0604020202020204" pitchFamily="34" charset="0"/>
              <a:buChar char="•"/>
            </a:pPr>
            <a:r>
              <a:rPr lang="en-US" dirty="0"/>
              <a:t>Development Funding</a:t>
            </a:r>
          </a:p>
          <a:p>
            <a:pPr marL="331470" indent="-285750">
              <a:lnSpc>
                <a:spcPct val="120000"/>
              </a:lnSpc>
              <a:buClr>
                <a:srgbClr val="000099"/>
              </a:buClr>
              <a:buFont typeface="Arial" panose="020B0604020202020204" pitchFamily="34" charset="0"/>
              <a:buChar char="•"/>
            </a:pPr>
            <a:r>
              <a:rPr lang="en-US" dirty="0"/>
              <a:t>Development Information (political &amp; economic location)</a:t>
            </a:r>
          </a:p>
          <a:p>
            <a:pPr marL="331470" indent="-285750">
              <a:lnSpc>
                <a:spcPct val="120000"/>
              </a:lnSpc>
              <a:buClr>
                <a:srgbClr val="000099"/>
              </a:buClr>
              <a:buFont typeface="Arial" panose="020B0604020202020204" pitchFamily="34" charset="0"/>
              <a:buChar char="•"/>
            </a:pPr>
            <a:r>
              <a:rPr lang="en-US" dirty="0"/>
              <a:t>Experience and Capacity (CDBG Funding &amp; Property Management) </a:t>
            </a:r>
          </a:p>
          <a:p>
            <a:pPr marL="331470" indent="-285750">
              <a:lnSpc>
                <a:spcPct val="120000"/>
              </a:lnSpc>
              <a:buClr>
                <a:srgbClr val="000099"/>
              </a:buClr>
              <a:buFont typeface="Arial" panose="020B0604020202020204" pitchFamily="34" charset="0"/>
              <a:buChar char="•"/>
            </a:pPr>
            <a:r>
              <a:rPr lang="en-US" dirty="0"/>
              <a:t>Project readiness (market study, Phase 1, zoning &amp; entitlements, architectural &amp; engineering estimates, total project budget completed)</a:t>
            </a:r>
          </a:p>
          <a:p>
            <a:pPr marL="331470" indent="-285750">
              <a:lnSpc>
                <a:spcPct val="120000"/>
              </a:lnSpc>
              <a:buClr>
                <a:srgbClr val="000099"/>
              </a:buClr>
              <a:buFont typeface="Arial" panose="020B0604020202020204" pitchFamily="34" charset="0"/>
              <a:buChar char="•"/>
            </a:pPr>
            <a:r>
              <a:rPr lang="en-US" dirty="0"/>
              <a:t>Location amenities with map</a:t>
            </a:r>
          </a:p>
          <a:p>
            <a:pPr marL="331470" indent="-285750">
              <a:lnSpc>
                <a:spcPct val="120000"/>
              </a:lnSpc>
              <a:buClr>
                <a:srgbClr val="000099"/>
              </a:buClr>
              <a:buFont typeface="Arial" panose="020B0604020202020204" pitchFamily="34" charset="0"/>
              <a:buChar char="•"/>
            </a:pPr>
            <a:r>
              <a:rPr lang="en-US" dirty="0"/>
              <a:t>HUD Regulatory Conditions (CHDO &amp; City of Memphis Section 3) </a:t>
            </a:r>
          </a:p>
          <a:p>
            <a:pPr marL="331470" indent="-285750">
              <a:lnSpc>
                <a:spcPct val="120000"/>
              </a:lnSpc>
              <a:buClr>
                <a:srgbClr val="000099"/>
              </a:buClr>
              <a:buFont typeface="Arial" panose="020B0604020202020204" pitchFamily="34" charset="0"/>
              <a:buChar char="•"/>
            </a:pPr>
            <a:r>
              <a:rPr lang="en-US" dirty="0"/>
              <a:t>Efficient Use of Federal Funds (leverage of CDBG/HOME)</a:t>
            </a:r>
          </a:p>
          <a:p>
            <a:pPr marL="331470" indent="-285750">
              <a:lnSpc>
                <a:spcPct val="120000"/>
              </a:lnSpc>
              <a:buClr>
                <a:srgbClr val="000099"/>
              </a:buClr>
              <a:buFont typeface="Arial" panose="020B0604020202020204" pitchFamily="34" charset="0"/>
              <a:buChar char="•"/>
            </a:pPr>
            <a:r>
              <a:rPr lang="en-US" dirty="0"/>
              <a:t>Executive Summary with architectural renderings, detailed floor plans, including square footage and lot sizes</a:t>
            </a:r>
          </a:p>
          <a:p>
            <a:pPr marL="331470" indent="-285750">
              <a:lnSpc>
                <a:spcPct val="120000"/>
              </a:lnSpc>
              <a:buClr>
                <a:srgbClr val="000099"/>
              </a:buClr>
              <a:buFont typeface="Arial" panose="020B0604020202020204" pitchFamily="34" charset="0"/>
              <a:buChar char="•"/>
            </a:pPr>
            <a:r>
              <a:rPr lang="en-US" dirty="0"/>
              <a:t>Conflicts of Interest Disclosure CDBG /HOME</a:t>
            </a:r>
          </a:p>
          <a:p>
            <a:pPr marL="331470" indent="-285750">
              <a:lnSpc>
                <a:spcPct val="120000"/>
              </a:lnSpc>
              <a:buClr>
                <a:srgbClr val="000099"/>
              </a:buClr>
              <a:buFont typeface="Arial" panose="020B0604020202020204" pitchFamily="34" charset="0"/>
              <a:buChar char="•"/>
            </a:pPr>
            <a:r>
              <a:rPr lang="en-US" dirty="0"/>
              <a:t>Contracts Disclosure</a:t>
            </a:r>
          </a:p>
          <a:p>
            <a:pPr marL="45720">
              <a:lnSpc>
                <a:spcPct val="120000"/>
              </a:lnSpc>
              <a:buClr>
                <a:srgbClr val="000099"/>
              </a:buClr>
            </a:pP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14</a:t>
            </a:fld>
            <a:endParaRPr lang="en-US" dirty="0"/>
          </a:p>
        </p:txBody>
      </p:sp>
      <p:sp>
        <p:nvSpPr>
          <p:cNvPr id="11" name="Rounded Rectangle 10"/>
          <p:cNvSpPr/>
          <p:nvPr/>
        </p:nvSpPr>
        <p:spPr>
          <a:xfrm>
            <a:off x="6265333" y="1733974"/>
            <a:ext cx="7734749" cy="4513366"/>
          </a:xfrm>
          <a:prstGeom prst="roundRect">
            <a:avLst>
              <a:gd name="adj" fmla="val 4694"/>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637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Rectangle 5"/>
          <p:cNvSpPr/>
          <p:nvPr/>
        </p:nvSpPr>
        <p:spPr>
          <a:xfrm>
            <a:off x="0" y="0"/>
            <a:ext cx="12192000" cy="6858000"/>
          </a:xfrm>
          <a:prstGeom prst="rect">
            <a:avLst/>
          </a:prstGeom>
          <a:solidFill>
            <a:srgbClr val="E8CD48">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048000" y="2612771"/>
            <a:ext cx="6096000" cy="1508105"/>
          </a:xfrm>
          <a:prstGeom prst="rect">
            <a:avLst/>
          </a:prstGeom>
        </p:spPr>
        <p:txBody>
          <a:bodyPr>
            <a:spAutoFit/>
          </a:bodyPr>
          <a:lstStyle/>
          <a:p>
            <a:pPr algn="ctr"/>
            <a:r>
              <a:rPr lang="en-US" sz="3200" b="1" dirty="0">
                <a:solidFill>
                  <a:srgbClr val="14487A"/>
                </a:solidFill>
                <a:latin typeface="Avenir LT Std 65 Medium" panose="020B0603020203020204" pitchFamily="34" charset="0"/>
                <a:ea typeface="Arial" charset="0"/>
                <a:cs typeface="Arial" charset="0"/>
              </a:rPr>
              <a:t>Questions?</a:t>
            </a:r>
          </a:p>
          <a:p>
            <a:pPr algn="ctr"/>
            <a:endParaRPr lang="en-US" sz="2000" dirty="0">
              <a:solidFill>
                <a:srgbClr val="14487A"/>
              </a:solidFill>
              <a:latin typeface="Avenir LT Std 65 Medium" panose="020B0603020203020204" pitchFamily="34" charset="0"/>
              <a:ea typeface="Arial" charset="0"/>
              <a:cs typeface="Arial" charset="0"/>
            </a:endParaRPr>
          </a:p>
          <a:p>
            <a:pPr algn="ctr"/>
            <a:r>
              <a:rPr lang="en-US" sz="2000" dirty="0">
                <a:solidFill>
                  <a:srgbClr val="14487A"/>
                </a:solidFill>
                <a:latin typeface="Avenir LT Std 65 Medium" panose="020B0603020203020204" pitchFamily="34" charset="0"/>
                <a:ea typeface="Arial" charset="0"/>
                <a:cs typeface="Arial" charset="0"/>
              </a:rPr>
              <a:t>Completed applications can be sent to </a:t>
            </a:r>
          </a:p>
          <a:p>
            <a:pPr algn="ctr"/>
            <a:r>
              <a:rPr lang="en-US" sz="2000" b="1" dirty="0">
                <a:solidFill>
                  <a:srgbClr val="14487A"/>
                </a:solidFill>
                <a:latin typeface="Avenir LT Std 65 Medium" panose="020B0603020203020204" pitchFamily="34" charset="0"/>
                <a:ea typeface="Arial" charset="0"/>
                <a:cs typeface="Arial" charset="0"/>
              </a:rPr>
              <a:t>HCDRealEstateApplications@memphistn.gov</a:t>
            </a:r>
          </a:p>
        </p:txBody>
      </p:sp>
      <p:sp>
        <p:nvSpPr>
          <p:cNvPr id="7" name="Rounded Rectangle 6"/>
          <p:cNvSpPr/>
          <p:nvPr/>
        </p:nvSpPr>
        <p:spPr>
          <a:xfrm>
            <a:off x="4547016" y="6015680"/>
            <a:ext cx="3097968" cy="568845"/>
          </a:xfrm>
          <a:prstGeom prst="roundRect">
            <a:avLst>
              <a:gd name="adj" fmla="val 50000"/>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8000" y="6115836"/>
            <a:ext cx="6096000" cy="338554"/>
          </a:xfrm>
          <a:prstGeom prst="rect">
            <a:avLst/>
          </a:prstGeom>
        </p:spPr>
        <p:txBody>
          <a:bodyPr>
            <a:spAutoFit/>
          </a:bodyPr>
          <a:lstStyle/>
          <a:p>
            <a:pPr algn="ctr"/>
            <a:r>
              <a:rPr lang="en-US" sz="1600" dirty="0">
                <a:solidFill>
                  <a:schemeClr val="bg1"/>
                </a:solidFill>
                <a:latin typeface="Avenir LT Std 45 Book" panose="020B0502020203020204" pitchFamily="34" charset="0"/>
                <a:ea typeface="Arial" charset="0"/>
                <a:cs typeface="Arial" charset="0"/>
              </a:rPr>
              <a:t>www.memphistn.gov/hcd</a:t>
            </a:r>
          </a:p>
        </p:txBody>
      </p:sp>
      <p:sp>
        <p:nvSpPr>
          <p:cNvPr id="17" name="Freeform 16"/>
          <p:cNvSpPr/>
          <p:nvPr/>
        </p:nvSpPr>
        <p:spPr>
          <a:xfrm>
            <a:off x="0" y="6015681"/>
            <a:ext cx="985160" cy="568844"/>
          </a:xfrm>
          <a:custGeom>
            <a:avLst/>
            <a:gdLst>
              <a:gd name="connsiteX0" fmla="*/ 0 w 985160"/>
              <a:gd name="connsiteY0" fmla="*/ 0 h 568844"/>
              <a:gd name="connsiteX1" fmla="*/ 700738 w 985160"/>
              <a:gd name="connsiteY1" fmla="*/ 0 h 568844"/>
              <a:gd name="connsiteX2" fmla="*/ 985160 w 985160"/>
              <a:gd name="connsiteY2" fmla="*/ 284422 h 568844"/>
              <a:gd name="connsiteX3" fmla="*/ 700738 w 985160"/>
              <a:gd name="connsiteY3" fmla="*/ 568844 h 568844"/>
              <a:gd name="connsiteX4" fmla="*/ 0 w 985160"/>
              <a:gd name="connsiteY4" fmla="*/ 568844 h 56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60" h="568844">
                <a:moveTo>
                  <a:pt x="0" y="0"/>
                </a:moveTo>
                <a:lnTo>
                  <a:pt x="700738" y="0"/>
                </a:lnTo>
                <a:cubicBezTo>
                  <a:pt x="857820" y="0"/>
                  <a:pt x="985160" y="127340"/>
                  <a:pt x="985160" y="284422"/>
                </a:cubicBezTo>
                <a:cubicBezTo>
                  <a:pt x="985160" y="441504"/>
                  <a:pt x="857820" y="568844"/>
                  <a:pt x="700738" y="568844"/>
                </a:cubicBezTo>
                <a:lnTo>
                  <a:pt x="0" y="568844"/>
                </a:lnTo>
                <a:close/>
              </a:path>
            </a:pathLst>
          </a:cu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85"/>
          <p:cNvSpPr>
            <a:spLocks noChangeArrowheads="1"/>
          </p:cNvSpPr>
          <p:nvPr/>
        </p:nvSpPr>
        <p:spPr bwMode="auto">
          <a:xfrm>
            <a:off x="352010" y="6129384"/>
            <a:ext cx="408299" cy="311459"/>
          </a:xfrm>
          <a:custGeom>
            <a:avLst/>
            <a:gdLst>
              <a:gd name="T0" fmla="*/ 2147483646 w 619"/>
              <a:gd name="T1" fmla="*/ 0 h 472"/>
              <a:gd name="T2" fmla="*/ 2147483646 w 619"/>
              <a:gd name="T3" fmla="*/ 0 h 472"/>
              <a:gd name="T4" fmla="*/ 2147483646 w 619"/>
              <a:gd name="T5" fmla="*/ 0 h 472"/>
              <a:gd name="T6" fmla="*/ 0 w 619"/>
              <a:gd name="T7" fmla="*/ 2147483646 h 472"/>
              <a:gd name="T8" fmla="*/ 0 w 619"/>
              <a:gd name="T9" fmla="*/ 2147483646 h 472"/>
              <a:gd name="T10" fmla="*/ 2147483646 w 619"/>
              <a:gd name="T11" fmla="*/ 2147483646 h 472"/>
              <a:gd name="T12" fmla="*/ 2147483646 w 619"/>
              <a:gd name="T13" fmla="*/ 2147483646 h 472"/>
              <a:gd name="T14" fmla="*/ 2147483646 w 619"/>
              <a:gd name="T15" fmla="*/ 2147483646 h 472"/>
              <a:gd name="T16" fmla="*/ 2147483646 w 619"/>
              <a:gd name="T17" fmla="*/ 2147483646 h 472"/>
              <a:gd name="T18" fmla="*/ 2147483646 w 619"/>
              <a:gd name="T19" fmla="*/ 0 h 472"/>
              <a:gd name="T20" fmla="*/ 2147483646 w 619"/>
              <a:gd name="T21" fmla="*/ 2147483646 h 472"/>
              <a:gd name="T22" fmla="*/ 2147483646 w 619"/>
              <a:gd name="T23" fmla="*/ 2147483646 h 472"/>
              <a:gd name="T24" fmla="*/ 2147483646 w 619"/>
              <a:gd name="T25" fmla="*/ 2147483646 h 472"/>
              <a:gd name="T26" fmla="*/ 2147483646 w 619"/>
              <a:gd name="T27" fmla="*/ 2147483646 h 472"/>
              <a:gd name="T28" fmla="*/ 2147483646 w 619"/>
              <a:gd name="T29" fmla="*/ 2147483646 h 472"/>
              <a:gd name="T30" fmla="*/ 2147483646 w 619"/>
              <a:gd name="T31" fmla="*/ 2147483646 h 472"/>
              <a:gd name="T32" fmla="*/ 2147483646 w 619"/>
              <a:gd name="T33" fmla="*/ 2147483646 h 472"/>
              <a:gd name="T34" fmla="*/ 2147483646 w 619"/>
              <a:gd name="T35" fmla="*/ 2147483646 h 472"/>
              <a:gd name="T36" fmla="*/ 2147483646 w 619"/>
              <a:gd name="T37" fmla="*/ 2147483646 h 472"/>
              <a:gd name="T38" fmla="*/ 2147483646 w 619"/>
              <a:gd name="T39" fmla="*/ 2147483646 h 472"/>
              <a:gd name="T40" fmla="*/ 2147483646 w 619"/>
              <a:gd name="T41" fmla="*/ 2147483646 h 472"/>
              <a:gd name="T42" fmla="*/ 2147483646 w 619"/>
              <a:gd name="T43" fmla="*/ 2147483646 h 472"/>
              <a:gd name="T44" fmla="*/ 2147483646 w 619"/>
              <a:gd name="T45" fmla="*/ 2147483646 h 472"/>
              <a:gd name="T46" fmla="*/ 2147483646 w 619"/>
              <a:gd name="T47" fmla="*/ 2147483646 h 472"/>
              <a:gd name="T48" fmla="*/ 2147483646 w 619"/>
              <a:gd name="T49" fmla="*/ 2147483646 h 472"/>
              <a:gd name="T50" fmla="*/ 2147483646 w 619"/>
              <a:gd name="T51" fmla="*/ 2147483646 h 472"/>
              <a:gd name="T52" fmla="*/ 2147483646 w 619"/>
              <a:gd name="T53" fmla="*/ 2147483646 h 472"/>
              <a:gd name="T54" fmla="*/ 2147483646 w 619"/>
              <a:gd name="T55" fmla="*/ 2147483646 h 472"/>
              <a:gd name="T56" fmla="*/ 2147483646 w 619"/>
              <a:gd name="T57" fmla="*/ 2147483646 h 472"/>
              <a:gd name="T58" fmla="*/ 2147483646 w 619"/>
              <a:gd name="T59" fmla="*/ 2147483646 h 472"/>
              <a:gd name="T60" fmla="*/ 2147483646 w 619"/>
              <a:gd name="T61" fmla="*/ 2147483646 h 472"/>
              <a:gd name="T62" fmla="*/ 2147483646 w 619"/>
              <a:gd name="T63" fmla="*/ 2147483646 h 472"/>
              <a:gd name="T64" fmla="*/ 2147483646 w 619"/>
              <a:gd name="T65" fmla="*/ 2147483646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E8CD48"/>
          </a:solidFill>
          <a:ln>
            <a:noFill/>
          </a:ln>
        </p:spPr>
        <p:txBody>
          <a:bodyPr wrap="none" lIns="121908" tIns="60955" rIns="121908" bIns="60955" anchor="ctr"/>
          <a:lstStyle/>
          <a:p>
            <a:endParaRPr lang="en-US" dirty="0"/>
          </a:p>
        </p:txBody>
      </p:sp>
      <p:sp>
        <p:nvSpPr>
          <p:cNvPr id="18" name="Freeform 17"/>
          <p:cNvSpPr/>
          <p:nvPr/>
        </p:nvSpPr>
        <p:spPr>
          <a:xfrm rot="10800000">
            <a:off x="11206840" y="6015681"/>
            <a:ext cx="985160" cy="568844"/>
          </a:xfrm>
          <a:custGeom>
            <a:avLst/>
            <a:gdLst>
              <a:gd name="connsiteX0" fmla="*/ 0 w 985160"/>
              <a:gd name="connsiteY0" fmla="*/ 0 h 568844"/>
              <a:gd name="connsiteX1" fmla="*/ 700738 w 985160"/>
              <a:gd name="connsiteY1" fmla="*/ 0 h 568844"/>
              <a:gd name="connsiteX2" fmla="*/ 985160 w 985160"/>
              <a:gd name="connsiteY2" fmla="*/ 284422 h 568844"/>
              <a:gd name="connsiteX3" fmla="*/ 700738 w 985160"/>
              <a:gd name="connsiteY3" fmla="*/ 568844 h 568844"/>
              <a:gd name="connsiteX4" fmla="*/ 0 w 985160"/>
              <a:gd name="connsiteY4" fmla="*/ 568844 h 56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60" h="568844">
                <a:moveTo>
                  <a:pt x="0" y="0"/>
                </a:moveTo>
                <a:lnTo>
                  <a:pt x="700738" y="0"/>
                </a:lnTo>
                <a:cubicBezTo>
                  <a:pt x="857820" y="0"/>
                  <a:pt x="985160" y="127340"/>
                  <a:pt x="985160" y="284422"/>
                </a:cubicBezTo>
                <a:cubicBezTo>
                  <a:pt x="985160" y="441504"/>
                  <a:pt x="857820" y="568844"/>
                  <a:pt x="700738" y="568844"/>
                </a:cubicBezTo>
                <a:lnTo>
                  <a:pt x="0" y="568844"/>
                </a:lnTo>
                <a:close/>
              </a:path>
            </a:pathLst>
          </a:cu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78"/>
          <p:cNvSpPr>
            <a:spLocks noChangeArrowheads="1"/>
          </p:cNvSpPr>
          <p:nvPr/>
        </p:nvSpPr>
        <p:spPr bwMode="auto">
          <a:xfrm>
            <a:off x="11386722" y="6084414"/>
            <a:ext cx="425527" cy="412311"/>
          </a:xfrm>
          <a:custGeom>
            <a:avLst/>
            <a:gdLst>
              <a:gd name="T0" fmla="*/ 2147483646 w 634"/>
              <a:gd name="T1" fmla="*/ 2147483646 h 619"/>
              <a:gd name="T2" fmla="*/ 2147483646 w 634"/>
              <a:gd name="T3" fmla="*/ 2147483646 h 619"/>
              <a:gd name="T4" fmla="*/ 2147483646 w 634"/>
              <a:gd name="T5" fmla="*/ 2147483646 h 619"/>
              <a:gd name="T6" fmla="*/ 2147483646 w 634"/>
              <a:gd name="T7" fmla="*/ 2147483646 h 619"/>
              <a:gd name="T8" fmla="*/ 2147483646 w 634"/>
              <a:gd name="T9" fmla="*/ 2147483646 h 619"/>
              <a:gd name="T10" fmla="*/ 2147483646 w 634"/>
              <a:gd name="T11" fmla="*/ 2147483646 h 619"/>
              <a:gd name="T12" fmla="*/ 2147483646 w 634"/>
              <a:gd name="T13" fmla="*/ 2147483646 h 619"/>
              <a:gd name="T14" fmla="*/ 2147483646 w 634"/>
              <a:gd name="T15" fmla="*/ 2147483646 h 619"/>
              <a:gd name="T16" fmla="*/ 2147483646 w 634"/>
              <a:gd name="T17" fmla="*/ 2147483646 h 619"/>
              <a:gd name="T18" fmla="*/ 2147483646 w 634"/>
              <a:gd name="T19" fmla="*/ 2147483646 h 619"/>
              <a:gd name="T20" fmla="*/ 2147483646 w 634"/>
              <a:gd name="T21" fmla="*/ 2147483646 h 619"/>
              <a:gd name="T22" fmla="*/ 2147483646 w 634"/>
              <a:gd name="T23" fmla="*/ 2147483646 h 619"/>
              <a:gd name="T24" fmla="*/ 2147483646 w 634"/>
              <a:gd name="T25" fmla="*/ 2147483646 h 619"/>
              <a:gd name="T26" fmla="*/ 2147483646 w 634"/>
              <a:gd name="T27" fmla="*/ 2147483646 h 619"/>
              <a:gd name="T28" fmla="*/ 2147483646 w 634"/>
              <a:gd name="T29" fmla="*/ 2147483646 h 619"/>
              <a:gd name="T30" fmla="*/ 2147483646 w 634"/>
              <a:gd name="T31" fmla="*/ 2147483646 h 619"/>
              <a:gd name="T32" fmla="*/ 2147483646 w 634"/>
              <a:gd name="T33" fmla="*/ 2147483646 h 619"/>
              <a:gd name="T34" fmla="*/ 2147483646 w 634"/>
              <a:gd name="T35" fmla="*/ 2147483646 h 619"/>
              <a:gd name="T36" fmla="*/ 2147483646 w 634"/>
              <a:gd name="T37" fmla="*/ 2147483646 h 619"/>
              <a:gd name="T38" fmla="*/ 2147483646 w 634"/>
              <a:gd name="T39" fmla="*/ 2147483646 h 619"/>
              <a:gd name="T40" fmla="*/ 2147483646 w 634"/>
              <a:gd name="T41" fmla="*/ 2147483646 h 619"/>
              <a:gd name="T42" fmla="*/ 2147483646 w 634"/>
              <a:gd name="T43" fmla="*/ 2147483646 h 619"/>
              <a:gd name="T44" fmla="*/ 2147483646 w 634"/>
              <a:gd name="T45" fmla="*/ 2147483646 h 619"/>
              <a:gd name="T46" fmla="*/ 2147483646 w 634"/>
              <a:gd name="T47" fmla="*/ 2147483646 h 619"/>
              <a:gd name="T48" fmla="*/ 2147483646 w 634"/>
              <a:gd name="T49" fmla="*/ 2147483646 h 619"/>
              <a:gd name="T50" fmla="*/ 2147483646 w 634"/>
              <a:gd name="T51" fmla="*/ 2147483646 h 619"/>
              <a:gd name="T52" fmla="*/ 2147483646 w 634"/>
              <a:gd name="T53" fmla="*/ 2147483646 h 619"/>
              <a:gd name="T54" fmla="*/ 2147483646 w 634"/>
              <a:gd name="T55" fmla="*/ 2147483646 h 619"/>
              <a:gd name="T56" fmla="*/ 2147483646 w 634"/>
              <a:gd name="T57" fmla="*/ 2147483646 h 619"/>
              <a:gd name="T58" fmla="*/ 2147483646 w 634"/>
              <a:gd name="T59" fmla="*/ 2147483646 h 619"/>
              <a:gd name="T60" fmla="*/ 2147483646 w 634"/>
              <a:gd name="T61" fmla="*/ 2147483646 h 619"/>
              <a:gd name="T62" fmla="*/ 2147483646 w 634"/>
              <a:gd name="T63" fmla="*/ 2147483646 h 619"/>
              <a:gd name="T64" fmla="*/ 2147483646 w 634"/>
              <a:gd name="T65" fmla="*/ 2147483646 h 619"/>
              <a:gd name="T66" fmla="*/ 2147483646 w 634"/>
              <a:gd name="T67" fmla="*/ 2147483646 h 619"/>
              <a:gd name="T68" fmla="*/ 2147483646 w 634"/>
              <a:gd name="T69" fmla="*/ 2147483646 h 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E8CD48"/>
          </a:solidFill>
          <a:ln>
            <a:noFill/>
          </a:ln>
        </p:spPr>
        <p:txBody>
          <a:bodyPr wrap="none" lIns="121908" tIns="60955" rIns="121908" bIns="60955" anchor="ctr"/>
          <a:lstStyle/>
          <a:p>
            <a:endParaRPr lang="en-US" dirty="0"/>
          </a:p>
        </p:txBody>
      </p:sp>
      <p:sp>
        <p:nvSpPr>
          <p:cNvPr id="21" name="Rectangle 20"/>
          <p:cNvSpPr/>
          <p:nvPr/>
        </p:nvSpPr>
        <p:spPr>
          <a:xfrm>
            <a:off x="9497545" y="6139183"/>
            <a:ext cx="1733167" cy="369332"/>
          </a:xfrm>
          <a:prstGeom prst="rect">
            <a:avLst/>
          </a:prstGeom>
        </p:spPr>
        <p:txBody>
          <a:bodyPr wrap="none">
            <a:spAutoFit/>
          </a:bodyPr>
          <a:lstStyle/>
          <a:p>
            <a:r>
              <a:rPr lang="en-US" dirty="0">
                <a:solidFill>
                  <a:srgbClr val="14487A"/>
                </a:solidFill>
                <a:latin typeface="Avenir LT Std 65 Medium" panose="020B0603020203020204" pitchFamily="34" charset="0"/>
              </a:rPr>
              <a:t>(901) 636-7300</a:t>
            </a:r>
          </a:p>
        </p:txBody>
      </p:sp>
      <p:sp>
        <p:nvSpPr>
          <p:cNvPr id="25" name="Freeform 24"/>
          <p:cNvSpPr/>
          <p:nvPr/>
        </p:nvSpPr>
        <p:spPr>
          <a:xfrm rot="5400000">
            <a:off x="4937919" y="-61118"/>
            <a:ext cx="2316163" cy="2438400"/>
          </a:xfrm>
          <a:custGeom>
            <a:avLst/>
            <a:gdLst>
              <a:gd name="connsiteX0" fmla="*/ 0 w 2316163"/>
              <a:gd name="connsiteY0" fmla="*/ 2438400 h 2438400"/>
              <a:gd name="connsiteX1" fmla="*/ 0 w 2316163"/>
              <a:gd name="connsiteY1" fmla="*/ 0 h 2438400"/>
              <a:gd name="connsiteX2" fmla="*/ 1096963 w 2316163"/>
              <a:gd name="connsiteY2" fmla="*/ 0 h 2438400"/>
              <a:gd name="connsiteX3" fmla="*/ 2316163 w 2316163"/>
              <a:gd name="connsiteY3" fmla="*/ 1219200 h 2438400"/>
              <a:gd name="connsiteX4" fmla="*/ 1096963 w 2316163"/>
              <a:gd name="connsiteY4" fmla="*/ 24384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163" h="2438400">
                <a:moveTo>
                  <a:pt x="0" y="2438400"/>
                </a:moveTo>
                <a:lnTo>
                  <a:pt x="0" y="0"/>
                </a:lnTo>
                <a:lnTo>
                  <a:pt x="1096963" y="0"/>
                </a:lnTo>
                <a:cubicBezTo>
                  <a:pt x="1770309" y="0"/>
                  <a:pt x="2316163" y="545854"/>
                  <a:pt x="2316163" y="1219200"/>
                </a:cubicBezTo>
                <a:cubicBezTo>
                  <a:pt x="2316163" y="1892546"/>
                  <a:pt x="1770309" y="2438400"/>
                  <a:pt x="1096963" y="2438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134" y="79450"/>
            <a:ext cx="2079732" cy="2079730"/>
          </a:xfrm>
          <a:prstGeom prst="rect">
            <a:avLst/>
          </a:prstGeom>
        </p:spPr>
      </p:pic>
    </p:spTree>
    <p:extLst>
      <p:ext uri="{BB962C8B-B14F-4D97-AF65-F5344CB8AC3E}">
        <p14:creationId xmlns:p14="http://schemas.microsoft.com/office/powerpoint/2010/main" val="417428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91" b="36891"/>
          <a:stretch/>
        </p:blipFill>
        <p:spPr>
          <a:xfrm>
            <a:off x="0" y="2113613"/>
            <a:ext cx="12192000" cy="2328024"/>
          </a:xfrm>
          <a:prstGeom prst="rect">
            <a:avLst/>
          </a:prstGeom>
        </p:spPr>
      </p:pic>
      <p:sp>
        <p:nvSpPr>
          <p:cNvPr id="14" name="Rectangle 13"/>
          <p:cNvSpPr/>
          <p:nvPr/>
        </p:nvSpPr>
        <p:spPr>
          <a:xfrm>
            <a:off x="0" y="2098621"/>
            <a:ext cx="12192000" cy="2343016"/>
          </a:xfrm>
          <a:prstGeom prst="rect">
            <a:avLst/>
          </a:prstGeom>
          <a:solidFill>
            <a:srgbClr val="E8CD4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5710A8E-EDF3-4BAE-B9AF-4928F118BE40}" type="slidenum">
              <a:rPr lang="en-US" smtClean="0"/>
              <a:t>2</a:t>
            </a:fld>
            <a:endParaRPr lang="en-US" dirty="0"/>
          </a:p>
        </p:txBody>
      </p:sp>
      <p:sp>
        <p:nvSpPr>
          <p:cNvPr id="6" name="Oval 5"/>
          <p:cNvSpPr/>
          <p:nvPr/>
        </p:nvSpPr>
        <p:spPr>
          <a:xfrm>
            <a:off x="1349763" y="2444885"/>
            <a:ext cx="1724268" cy="1724268"/>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927423" y="2732578"/>
            <a:ext cx="0" cy="1148882"/>
          </a:xfrm>
          <a:prstGeom prst="line">
            <a:avLst/>
          </a:prstGeom>
          <a:ln>
            <a:solidFill>
              <a:srgbClr val="14487A"/>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23" y="2430944"/>
            <a:ext cx="1752151" cy="1752149"/>
          </a:xfrm>
          <a:prstGeom prst="rect">
            <a:avLst/>
          </a:prstGeom>
        </p:spPr>
      </p:pic>
      <p:sp>
        <p:nvSpPr>
          <p:cNvPr id="2" name="Title 1"/>
          <p:cNvSpPr>
            <a:spLocks noGrp="1"/>
          </p:cNvSpPr>
          <p:nvPr>
            <p:ph type="title"/>
          </p:nvPr>
        </p:nvSpPr>
        <p:spPr>
          <a:xfrm>
            <a:off x="4533900" y="1388533"/>
            <a:ext cx="6819900" cy="3546839"/>
          </a:xfrm>
        </p:spPr>
        <p:txBody>
          <a:bodyPr>
            <a:normAutofit/>
          </a:bodyPr>
          <a:lstStyle/>
          <a:p>
            <a:pPr algn="r"/>
            <a:r>
              <a:rPr lang="en-US" sz="4800" dirty="0">
                <a:solidFill>
                  <a:schemeClr val="bg1"/>
                </a:solidFill>
                <a:effectLst/>
              </a:rPr>
              <a:t>OVERVIEW OF CDBG POLICIES &amp; PROCEDURES</a:t>
            </a:r>
            <a:endParaRPr lang="en-US" sz="2200" dirty="0">
              <a:solidFill>
                <a:schemeClr val="bg1"/>
              </a:solidFill>
              <a:latin typeface="Avenir LT Std 45 Book" panose="020B0502020203020204" pitchFamily="34" charset="0"/>
            </a:endParaRPr>
          </a:p>
        </p:txBody>
      </p:sp>
    </p:spTree>
    <p:extLst>
      <p:ext uri="{BB962C8B-B14F-4D97-AF65-F5344CB8AC3E}">
        <p14:creationId xmlns:p14="http://schemas.microsoft.com/office/powerpoint/2010/main" val="165408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838200" y="2174114"/>
            <a:ext cx="4513289" cy="1325563"/>
          </a:xfrm>
        </p:spPr>
        <p:txBody>
          <a:bodyPr>
            <a:noAutofit/>
          </a:bodyPr>
          <a:lstStyle/>
          <a:p>
            <a:pPr algn="l"/>
            <a:r>
              <a:rPr lang="en-US" sz="2400" dirty="0"/>
              <a:t>COMMUNITY DEVELOPMENT BLOCK GRANT PROGRAM - CDBG</a:t>
            </a:r>
          </a:p>
        </p:txBody>
      </p:sp>
      <p:sp>
        <p:nvSpPr>
          <p:cNvPr id="4" name="Slide Number Placeholder 3"/>
          <p:cNvSpPr>
            <a:spLocks noGrp="1"/>
          </p:cNvSpPr>
          <p:nvPr>
            <p:ph type="sldNum" sz="quarter" idx="12"/>
          </p:nvPr>
        </p:nvSpPr>
        <p:spPr/>
        <p:txBody>
          <a:bodyPr/>
          <a:lstStyle/>
          <a:p>
            <a:fld id="{B5710A8E-EDF3-4BAE-B9AF-4928F118BE40}" type="slidenum">
              <a:rPr lang="en-US" smtClean="0"/>
              <a:t>3</a:t>
            </a:fld>
            <a:endParaRPr lang="en-US" dirty="0"/>
          </a:p>
        </p:txBody>
      </p:sp>
      <p:sp>
        <p:nvSpPr>
          <p:cNvPr id="3" name="Content Placeholder 2"/>
          <p:cNvSpPr>
            <a:spLocks noGrp="1"/>
          </p:cNvSpPr>
          <p:nvPr>
            <p:ph idx="1"/>
          </p:nvPr>
        </p:nvSpPr>
        <p:spPr>
          <a:xfrm>
            <a:off x="5531371" y="1580530"/>
            <a:ext cx="5642548" cy="3513752"/>
          </a:xfrm>
        </p:spPr>
        <p:txBody>
          <a:bodyPr>
            <a:normAutofit fontScale="70000" lnSpcReduction="20000"/>
          </a:bodyPr>
          <a:lstStyle/>
          <a:p>
            <a:pPr>
              <a:lnSpc>
                <a:spcPct val="150000"/>
              </a:lnSpc>
              <a:buClr>
                <a:srgbClr val="E8CD48"/>
              </a:buClr>
            </a:pPr>
            <a:r>
              <a:rPr lang="en-US" b="1" dirty="0">
                <a:solidFill>
                  <a:srgbClr val="FFC000"/>
                </a:solidFill>
              </a:rPr>
              <a:t>What is CDBG?</a:t>
            </a:r>
          </a:p>
          <a:p>
            <a:pPr>
              <a:lnSpc>
                <a:spcPct val="150000"/>
              </a:lnSpc>
              <a:buClr>
                <a:srgbClr val="E8CD48"/>
              </a:buClr>
            </a:pPr>
            <a:r>
              <a:rPr lang="en-US" dirty="0"/>
              <a:t>The primary objective of the CDBG program is the development of viable urban communities by providing funding for:</a:t>
            </a:r>
          </a:p>
          <a:p>
            <a:pPr marL="742950" lvl="1" indent="-285750">
              <a:lnSpc>
                <a:spcPct val="150000"/>
              </a:lnSpc>
              <a:buClr>
                <a:srgbClr val="E8CD48"/>
              </a:buClr>
              <a:buFont typeface="Arial" panose="020B0604020202020204" pitchFamily="34" charset="0"/>
              <a:buChar char="•"/>
            </a:pPr>
            <a:endParaRPr lang="en-US" dirty="0"/>
          </a:p>
          <a:p>
            <a:pPr marL="742950" lvl="1" indent="-285750">
              <a:lnSpc>
                <a:spcPct val="150000"/>
              </a:lnSpc>
              <a:buClr>
                <a:srgbClr val="E8CD48"/>
              </a:buClr>
              <a:buFont typeface="Arial" panose="020B0604020202020204" pitchFamily="34" charset="0"/>
              <a:buChar char="•"/>
            </a:pPr>
            <a:r>
              <a:rPr lang="en-US" dirty="0"/>
              <a:t>Decent Housing, </a:t>
            </a:r>
          </a:p>
          <a:p>
            <a:pPr marL="742950" lvl="1" indent="-285750">
              <a:lnSpc>
                <a:spcPct val="150000"/>
              </a:lnSpc>
              <a:buClr>
                <a:srgbClr val="E8CD48"/>
              </a:buClr>
              <a:buFont typeface="Arial" panose="020B0604020202020204" pitchFamily="34" charset="0"/>
              <a:buChar char="•"/>
            </a:pPr>
            <a:r>
              <a:rPr lang="en-US" dirty="0"/>
              <a:t>A Suitable Living Environment</a:t>
            </a:r>
          </a:p>
          <a:p>
            <a:pPr marL="742950" lvl="1" indent="-285750">
              <a:lnSpc>
                <a:spcPct val="150000"/>
              </a:lnSpc>
              <a:buClr>
                <a:srgbClr val="E8CD48"/>
              </a:buClr>
              <a:buFont typeface="Arial" panose="020B0604020202020204" pitchFamily="34" charset="0"/>
              <a:buChar char="•"/>
            </a:pPr>
            <a:r>
              <a:rPr lang="en-US" dirty="0"/>
              <a:t>Expanded Economic Opportunities </a:t>
            </a:r>
          </a:p>
          <a:p>
            <a:pPr lvl="1">
              <a:lnSpc>
                <a:spcPct val="150000"/>
              </a:lnSpc>
              <a:buClr>
                <a:srgbClr val="E8CD48"/>
              </a:buClr>
            </a:pPr>
            <a:r>
              <a:rPr lang="en-US" dirty="0"/>
              <a:t>For persons of low- and moderate- income, defined as a person residing in a household with income at or below 80% of area median income adjusted for household size (LMI).</a:t>
            </a:r>
          </a:p>
          <a:p>
            <a:pPr marL="742950" lvl="1" indent="-285750">
              <a:lnSpc>
                <a:spcPct val="150000"/>
              </a:lnSpc>
              <a:buClr>
                <a:srgbClr val="E8CD48"/>
              </a:buClr>
              <a:buFont typeface="Arial" panose="020B0604020202020204" pitchFamily="34" charset="0"/>
              <a:buChar char="•"/>
            </a:pPr>
            <a:endParaRPr lang="en-US" dirty="0"/>
          </a:p>
          <a:p>
            <a:pPr marL="742950" lvl="1" indent="-285750">
              <a:lnSpc>
                <a:spcPct val="150000"/>
              </a:lnSpc>
              <a:buClr>
                <a:srgbClr val="E8CD48"/>
              </a:buClr>
              <a:buFont typeface="Arial" panose="020B0604020202020204" pitchFamily="34" charset="0"/>
              <a:buChar char="•"/>
            </a:pPr>
            <a:endParaRPr lang="en-US" dirty="0"/>
          </a:p>
          <a:p>
            <a:pPr lvl="1" algn="ctr">
              <a:lnSpc>
                <a:spcPct val="150000"/>
              </a:lnSpc>
              <a:buClr>
                <a:srgbClr val="E8CD48"/>
              </a:buClr>
            </a:pPr>
            <a:r>
              <a:rPr lang="en-US" dirty="0"/>
              <a:t>CDBG PROGRAM REGULATIONS</a:t>
            </a:r>
          </a:p>
          <a:p>
            <a:pPr lvl="1" algn="ctr">
              <a:lnSpc>
                <a:spcPct val="150000"/>
              </a:lnSpc>
              <a:buClr>
                <a:srgbClr val="E8CD48"/>
              </a:buClr>
            </a:pPr>
            <a:r>
              <a:rPr lang="en-US" dirty="0"/>
              <a:t>Code of Federal Regulations 24 Part 570</a:t>
            </a:r>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spTree>
    <p:extLst>
      <p:ext uri="{BB962C8B-B14F-4D97-AF65-F5344CB8AC3E}">
        <p14:creationId xmlns:p14="http://schemas.microsoft.com/office/powerpoint/2010/main" val="131397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838200" y="2174114"/>
            <a:ext cx="4513289" cy="1325563"/>
          </a:xfrm>
        </p:spPr>
        <p:txBody>
          <a:bodyPr>
            <a:noAutofit/>
          </a:bodyPr>
          <a:lstStyle/>
          <a:p>
            <a:pPr algn="l"/>
            <a:r>
              <a:rPr lang="en-US" sz="2400" dirty="0"/>
              <a:t>COMMUNITY DEVELOPMENT BLOCK GRANT PROGRAM - CDBG</a:t>
            </a:r>
          </a:p>
        </p:txBody>
      </p:sp>
      <p:sp>
        <p:nvSpPr>
          <p:cNvPr id="4" name="Slide Number Placeholder 3"/>
          <p:cNvSpPr>
            <a:spLocks noGrp="1"/>
          </p:cNvSpPr>
          <p:nvPr>
            <p:ph type="sldNum" sz="quarter" idx="12"/>
          </p:nvPr>
        </p:nvSpPr>
        <p:spPr/>
        <p:txBody>
          <a:bodyPr/>
          <a:lstStyle/>
          <a:p>
            <a:fld id="{B5710A8E-EDF3-4BAE-B9AF-4928F118BE40}" type="slidenum">
              <a:rPr lang="en-US" smtClean="0"/>
              <a:t>4</a:t>
            </a:fld>
            <a:endParaRPr lang="en-US" dirty="0"/>
          </a:p>
        </p:txBody>
      </p:sp>
      <p:sp>
        <p:nvSpPr>
          <p:cNvPr id="3" name="Content Placeholder 2"/>
          <p:cNvSpPr>
            <a:spLocks noGrp="1"/>
          </p:cNvSpPr>
          <p:nvPr>
            <p:ph idx="1"/>
          </p:nvPr>
        </p:nvSpPr>
        <p:spPr>
          <a:xfrm>
            <a:off x="5531371" y="1580530"/>
            <a:ext cx="5642548" cy="3513752"/>
          </a:xfrm>
        </p:spPr>
        <p:txBody>
          <a:bodyPr>
            <a:normAutofit/>
          </a:bodyPr>
          <a:lstStyle/>
          <a:p>
            <a:pPr>
              <a:lnSpc>
                <a:spcPct val="150000"/>
              </a:lnSpc>
              <a:buClr>
                <a:srgbClr val="E8CD48"/>
              </a:buClr>
            </a:pPr>
            <a:r>
              <a:rPr lang="en-US" b="1" dirty="0">
                <a:solidFill>
                  <a:srgbClr val="FFC000"/>
                </a:solidFill>
              </a:rPr>
              <a:t>CROSS CUTTING REGULATIONS</a:t>
            </a:r>
          </a:p>
          <a:p>
            <a:pPr marL="285750" indent="-285750">
              <a:lnSpc>
                <a:spcPct val="150000"/>
              </a:lnSpc>
              <a:buClr>
                <a:srgbClr val="E8CD48"/>
              </a:buClr>
              <a:buFont typeface="Arial" panose="020B0604020202020204" pitchFamily="34" charset="0"/>
              <a:buChar char="•"/>
            </a:pPr>
            <a:r>
              <a:rPr lang="en-US" dirty="0"/>
              <a:t>Environmental Review</a:t>
            </a:r>
          </a:p>
          <a:p>
            <a:pPr marL="285750" indent="-285750">
              <a:lnSpc>
                <a:spcPct val="150000"/>
              </a:lnSpc>
              <a:buClr>
                <a:srgbClr val="E8CD48"/>
              </a:buClr>
              <a:buFont typeface="Arial" panose="020B0604020202020204" pitchFamily="34" charset="0"/>
              <a:buChar char="•"/>
            </a:pPr>
            <a:r>
              <a:rPr lang="en-US" dirty="0"/>
              <a:t>Section 3</a:t>
            </a:r>
          </a:p>
          <a:p>
            <a:pPr marL="285750" indent="-285750">
              <a:lnSpc>
                <a:spcPct val="150000"/>
              </a:lnSpc>
              <a:buClr>
                <a:srgbClr val="E8CD48"/>
              </a:buClr>
              <a:buFont typeface="Arial" panose="020B0604020202020204" pitchFamily="34" charset="0"/>
              <a:buChar char="•"/>
            </a:pPr>
            <a:r>
              <a:rPr lang="en-US" dirty="0"/>
              <a:t>Davis Bacon (Labor Standards)</a:t>
            </a:r>
          </a:p>
          <a:p>
            <a:pPr marL="285750" indent="-285750">
              <a:lnSpc>
                <a:spcPct val="150000"/>
              </a:lnSpc>
              <a:buClr>
                <a:srgbClr val="E8CD48"/>
              </a:buClr>
              <a:buFont typeface="Arial" panose="020B0604020202020204" pitchFamily="34" charset="0"/>
              <a:buChar char="•"/>
            </a:pPr>
            <a:r>
              <a:rPr lang="en-US" dirty="0"/>
              <a:t>Section 504</a:t>
            </a:r>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spTree>
    <p:extLst>
      <p:ext uri="{BB962C8B-B14F-4D97-AF65-F5344CB8AC3E}">
        <p14:creationId xmlns:p14="http://schemas.microsoft.com/office/powerpoint/2010/main" val="145996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C3EDD5-A415-4E6D-931B-18E5A5422E03}"/>
              </a:ext>
            </a:extLst>
          </p:cNvPr>
          <p:cNvPicPr>
            <a:picLocks noChangeAspect="1"/>
          </p:cNvPicPr>
          <p:nvPr/>
        </p:nvPicPr>
        <p:blipFill rotWithShape="1">
          <a:blip r:embed="rId3"/>
          <a:srcRect l="5147" t="21005" b="8104"/>
          <a:stretch/>
        </p:blipFill>
        <p:spPr>
          <a:xfrm>
            <a:off x="2469445" y="3733800"/>
            <a:ext cx="7159977" cy="2997200"/>
          </a:xfrm>
          <a:prstGeom prst="rect">
            <a:avLst/>
          </a:prstGeom>
          <a:solidFill>
            <a:schemeClr val="bg1"/>
          </a:solidFill>
        </p:spPr>
      </p:pic>
      <p:grpSp>
        <p:nvGrpSpPr>
          <p:cNvPr id="14" name="Group 13">
            <a:extLst>
              <a:ext uri="{FF2B5EF4-FFF2-40B4-BE49-F238E27FC236}">
                <a16:creationId xmlns:a16="http://schemas.microsoft.com/office/drawing/2014/main" id="{28D46FF6-794C-42CF-9CAB-C4867D9B5A97}"/>
              </a:ext>
            </a:extLst>
          </p:cNvPr>
          <p:cNvGrpSpPr/>
          <p:nvPr/>
        </p:nvGrpSpPr>
        <p:grpSpPr>
          <a:xfrm>
            <a:off x="0" y="0"/>
            <a:ext cx="12192000" cy="1732461"/>
            <a:chOff x="0" y="0"/>
            <a:chExt cx="18288000" cy="2598692"/>
          </a:xfrm>
          <a:solidFill>
            <a:srgbClr val="14487A"/>
          </a:solidFill>
        </p:grpSpPr>
        <p:sp>
          <p:nvSpPr>
            <p:cNvPr id="8" name="AutoShape 2">
              <a:extLst>
                <a:ext uri="{FF2B5EF4-FFF2-40B4-BE49-F238E27FC236}">
                  <a16:creationId xmlns:a16="http://schemas.microsoft.com/office/drawing/2014/main" id="{3EB35EB2-47BA-4AA7-A000-B9556714FE95}"/>
                </a:ext>
              </a:extLst>
            </p:cNvPr>
            <p:cNvSpPr/>
            <p:nvPr/>
          </p:nvSpPr>
          <p:spPr>
            <a:xfrm>
              <a:off x="0" y="0"/>
              <a:ext cx="18288000" cy="2477463"/>
            </a:xfrm>
            <a:prstGeom prst="rect">
              <a:avLst/>
            </a:prstGeom>
            <a:grpFill/>
          </p:spPr>
        </p:sp>
        <p:sp>
          <p:nvSpPr>
            <p:cNvPr id="10" name="TextBox 10">
              <a:extLst>
                <a:ext uri="{FF2B5EF4-FFF2-40B4-BE49-F238E27FC236}">
                  <a16:creationId xmlns:a16="http://schemas.microsoft.com/office/drawing/2014/main" id="{99708AD5-3B35-4682-B46F-A4CA40F839A8}"/>
                </a:ext>
              </a:extLst>
            </p:cNvPr>
            <p:cNvSpPr txBox="1"/>
            <p:nvPr/>
          </p:nvSpPr>
          <p:spPr>
            <a:xfrm>
              <a:off x="1028700" y="459740"/>
              <a:ext cx="16052175" cy="2138952"/>
            </a:xfrm>
            <a:prstGeom prst="rect">
              <a:avLst/>
            </a:prstGeom>
            <a:grpFill/>
          </p:spPr>
          <p:txBody>
            <a:bodyPr lIns="0" tIns="0" rIns="0" bIns="0" rtlCol="0" anchor="t">
              <a:spAutoFit/>
            </a:bodyPr>
            <a:lstStyle/>
            <a:p>
              <a:pPr algn="ctr">
                <a:lnSpc>
                  <a:spcPts val="5677"/>
                </a:lnSpc>
              </a:pPr>
              <a:r>
                <a:rPr lang="en-US" sz="4334" spc="125" dirty="0">
                  <a:solidFill>
                    <a:srgbClr val="F8FBF8"/>
                  </a:solidFill>
                  <a:latin typeface="Montserrat Classic Bold"/>
                </a:rPr>
                <a:t>COMMUNITY DEVELOPMENT BLOCK GRANT PROGRAM - CDBG</a:t>
              </a:r>
            </a:p>
          </p:txBody>
        </p:sp>
      </p:grpSp>
      <p:sp>
        <p:nvSpPr>
          <p:cNvPr id="11" name="Rectangle 10">
            <a:extLst>
              <a:ext uri="{FF2B5EF4-FFF2-40B4-BE49-F238E27FC236}">
                <a16:creationId xmlns:a16="http://schemas.microsoft.com/office/drawing/2014/main" id="{14DBB8D5-C236-4986-83EE-5EC8DEC44AD0}"/>
              </a:ext>
            </a:extLst>
          </p:cNvPr>
          <p:cNvSpPr/>
          <p:nvPr/>
        </p:nvSpPr>
        <p:spPr>
          <a:xfrm>
            <a:off x="1574800" y="3276600"/>
            <a:ext cx="355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a:extLst>
              <a:ext uri="{FF2B5EF4-FFF2-40B4-BE49-F238E27FC236}">
                <a16:creationId xmlns:a16="http://schemas.microsoft.com/office/drawing/2014/main" id="{C01ADFF7-21FB-4EB6-8EC0-D96C9C6DAC52}"/>
              </a:ext>
            </a:extLst>
          </p:cNvPr>
          <p:cNvSpPr txBox="1"/>
          <p:nvPr/>
        </p:nvSpPr>
        <p:spPr>
          <a:xfrm>
            <a:off x="2768599" y="1995021"/>
            <a:ext cx="6197600" cy="379656"/>
          </a:xfrm>
          <a:prstGeom prst="rect">
            <a:avLst/>
          </a:prstGeom>
          <a:noFill/>
        </p:spPr>
        <p:txBody>
          <a:bodyPr wrap="square" rtlCol="0">
            <a:spAutoFit/>
          </a:bodyPr>
          <a:lstStyle/>
          <a:p>
            <a:pPr algn="ctr"/>
            <a:r>
              <a:rPr lang="en-US" sz="1867" u="sng" dirty="0">
                <a:latin typeface="Montserrat Classic" panose="020B0604020202020204" charset="0"/>
              </a:rPr>
              <a:t>National Objectives</a:t>
            </a:r>
          </a:p>
        </p:txBody>
      </p:sp>
      <p:sp>
        <p:nvSpPr>
          <p:cNvPr id="13" name="TextBox 12">
            <a:extLst>
              <a:ext uri="{FF2B5EF4-FFF2-40B4-BE49-F238E27FC236}">
                <a16:creationId xmlns:a16="http://schemas.microsoft.com/office/drawing/2014/main" id="{DF9E0881-5E21-4F45-A606-2BCE594659A6}"/>
              </a:ext>
            </a:extLst>
          </p:cNvPr>
          <p:cNvSpPr txBox="1"/>
          <p:nvPr/>
        </p:nvSpPr>
        <p:spPr>
          <a:xfrm>
            <a:off x="355600" y="2717800"/>
            <a:ext cx="11480800" cy="954300"/>
          </a:xfrm>
          <a:prstGeom prst="rect">
            <a:avLst/>
          </a:prstGeom>
          <a:noFill/>
        </p:spPr>
        <p:txBody>
          <a:bodyPr wrap="square" rtlCol="0">
            <a:spAutoFit/>
          </a:bodyPr>
          <a:lstStyle/>
          <a:p>
            <a:pPr marL="342917" indent="-342917">
              <a:buFont typeface="+mj-lt"/>
              <a:buAutoNum type="arabicPeriod"/>
            </a:pPr>
            <a:r>
              <a:rPr lang="en-US" sz="1867" dirty="0">
                <a:latin typeface="Montserrat Classic" panose="020B0604020202020204" charset="0"/>
              </a:rPr>
              <a:t>Benefit Low and Moderate Income Persons</a:t>
            </a:r>
          </a:p>
          <a:p>
            <a:pPr marL="342917" indent="-342917">
              <a:buFont typeface="+mj-lt"/>
              <a:buAutoNum type="arabicPeriod"/>
            </a:pPr>
            <a:r>
              <a:rPr lang="en-US" sz="1867" dirty="0">
                <a:latin typeface="Montserrat Classic" panose="020B0604020202020204" charset="0"/>
              </a:rPr>
              <a:t>Prevent and Eliminate Slum and/or Blight</a:t>
            </a:r>
          </a:p>
          <a:p>
            <a:pPr marL="342917" indent="-342917">
              <a:buFont typeface="+mj-lt"/>
              <a:buAutoNum type="arabicPeriod"/>
            </a:pPr>
            <a:r>
              <a:rPr lang="en-US" sz="1867" dirty="0">
                <a:latin typeface="Montserrat Classic" panose="020B0604020202020204" charset="0"/>
              </a:rPr>
              <a:t>Meet An Urgent Need</a:t>
            </a:r>
          </a:p>
        </p:txBody>
      </p:sp>
    </p:spTree>
    <p:extLst>
      <p:ext uri="{BB962C8B-B14F-4D97-AF65-F5344CB8AC3E}">
        <p14:creationId xmlns:p14="http://schemas.microsoft.com/office/powerpoint/2010/main" val="244971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92387C-5A47-45EF-9793-27A090DD27DD}"/>
              </a:ext>
            </a:extLst>
          </p:cNvPr>
          <p:cNvGrpSpPr/>
          <p:nvPr/>
        </p:nvGrpSpPr>
        <p:grpSpPr>
          <a:xfrm>
            <a:off x="0" y="0"/>
            <a:ext cx="12192000" cy="1732461"/>
            <a:chOff x="0" y="0"/>
            <a:chExt cx="18288000" cy="2598692"/>
          </a:xfrm>
          <a:solidFill>
            <a:srgbClr val="14487A"/>
          </a:solidFill>
        </p:grpSpPr>
        <p:sp>
          <p:nvSpPr>
            <p:cNvPr id="3" name="AutoShape 2">
              <a:extLst>
                <a:ext uri="{FF2B5EF4-FFF2-40B4-BE49-F238E27FC236}">
                  <a16:creationId xmlns:a16="http://schemas.microsoft.com/office/drawing/2014/main" id="{91172E7D-98A8-493B-B06F-A2A652FC8A8B}"/>
                </a:ext>
              </a:extLst>
            </p:cNvPr>
            <p:cNvSpPr/>
            <p:nvPr/>
          </p:nvSpPr>
          <p:spPr>
            <a:xfrm>
              <a:off x="0" y="0"/>
              <a:ext cx="18288000" cy="2477463"/>
            </a:xfrm>
            <a:prstGeom prst="rect">
              <a:avLst/>
            </a:prstGeom>
            <a:grpFill/>
          </p:spPr>
        </p:sp>
        <p:sp>
          <p:nvSpPr>
            <p:cNvPr id="4" name="TextBox 10">
              <a:extLst>
                <a:ext uri="{FF2B5EF4-FFF2-40B4-BE49-F238E27FC236}">
                  <a16:creationId xmlns:a16="http://schemas.microsoft.com/office/drawing/2014/main" id="{BDD1F172-0835-46C2-8348-2D12428A01F0}"/>
                </a:ext>
              </a:extLst>
            </p:cNvPr>
            <p:cNvSpPr txBox="1"/>
            <p:nvPr/>
          </p:nvSpPr>
          <p:spPr>
            <a:xfrm>
              <a:off x="1028700" y="459740"/>
              <a:ext cx="16052175" cy="2138952"/>
            </a:xfrm>
            <a:prstGeom prst="rect">
              <a:avLst/>
            </a:prstGeom>
            <a:grpFill/>
          </p:spPr>
          <p:txBody>
            <a:bodyPr lIns="0" tIns="0" rIns="0" bIns="0" rtlCol="0" anchor="t">
              <a:spAutoFit/>
            </a:bodyPr>
            <a:lstStyle/>
            <a:p>
              <a:pPr algn="ctr">
                <a:lnSpc>
                  <a:spcPts val="5677"/>
                </a:lnSpc>
              </a:pPr>
              <a:r>
                <a:rPr lang="en-US" sz="4334" spc="125" dirty="0">
                  <a:solidFill>
                    <a:srgbClr val="F8FBF8"/>
                  </a:solidFill>
                  <a:latin typeface="Montserrat Classic Bold"/>
                </a:rPr>
                <a:t>COMMUNITY DEVELOPMENT BLOCK GRANT PROGRAM - CDBG</a:t>
              </a:r>
            </a:p>
          </p:txBody>
        </p:sp>
      </p:grpSp>
      <p:sp>
        <p:nvSpPr>
          <p:cNvPr id="5" name="TextBox 4">
            <a:extLst>
              <a:ext uri="{FF2B5EF4-FFF2-40B4-BE49-F238E27FC236}">
                <a16:creationId xmlns:a16="http://schemas.microsoft.com/office/drawing/2014/main" id="{DA29E4C6-0522-4CD0-BE6D-01BACE7A53B1}"/>
              </a:ext>
            </a:extLst>
          </p:cNvPr>
          <p:cNvSpPr txBox="1"/>
          <p:nvPr/>
        </p:nvSpPr>
        <p:spPr>
          <a:xfrm>
            <a:off x="2768599" y="2338105"/>
            <a:ext cx="6197600" cy="379656"/>
          </a:xfrm>
          <a:prstGeom prst="rect">
            <a:avLst/>
          </a:prstGeom>
          <a:noFill/>
        </p:spPr>
        <p:txBody>
          <a:bodyPr wrap="square" rtlCol="0">
            <a:spAutoFit/>
          </a:bodyPr>
          <a:lstStyle/>
          <a:p>
            <a:pPr algn="ctr"/>
            <a:r>
              <a:rPr lang="en-US" sz="1867" u="sng" dirty="0">
                <a:latin typeface="Montserrat Classic" panose="020B0604020202020204" charset="0"/>
              </a:rPr>
              <a:t>Eligible Activities</a:t>
            </a:r>
          </a:p>
        </p:txBody>
      </p:sp>
      <p:sp>
        <p:nvSpPr>
          <p:cNvPr id="6" name="TextBox 5">
            <a:extLst>
              <a:ext uri="{FF2B5EF4-FFF2-40B4-BE49-F238E27FC236}">
                <a16:creationId xmlns:a16="http://schemas.microsoft.com/office/drawing/2014/main" id="{E075C724-A072-40BE-896A-87D49D30D265}"/>
              </a:ext>
            </a:extLst>
          </p:cNvPr>
          <p:cNvSpPr txBox="1"/>
          <p:nvPr/>
        </p:nvSpPr>
        <p:spPr>
          <a:xfrm>
            <a:off x="2632925" y="3337904"/>
            <a:ext cx="6807200" cy="1528945"/>
          </a:xfrm>
          <a:prstGeom prst="rect">
            <a:avLst/>
          </a:prstGeom>
          <a:noFill/>
        </p:spPr>
        <p:txBody>
          <a:bodyPr wrap="square" rtlCol="0">
            <a:spAutoFit/>
          </a:bodyPr>
          <a:lstStyle/>
          <a:p>
            <a:pPr marL="304815" indent="-304815">
              <a:buFont typeface="Arial" panose="020B0604020202020204" pitchFamily="34" charset="0"/>
              <a:buChar char="•"/>
            </a:pPr>
            <a:r>
              <a:rPr lang="en-US" sz="1867" dirty="0">
                <a:latin typeface="Montserrat Classic" panose="020B0604020202020204" charset="0"/>
              </a:rPr>
              <a:t>Economic Development </a:t>
            </a:r>
          </a:p>
          <a:p>
            <a:pPr marL="304815" indent="-304815">
              <a:buFont typeface="Arial" panose="020B0604020202020204" pitchFamily="34" charset="0"/>
              <a:buChar char="•"/>
            </a:pPr>
            <a:r>
              <a:rPr lang="en-US" sz="1867" dirty="0">
                <a:latin typeface="Montserrat Classic" panose="020B0604020202020204" charset="0"/>
              </a:rPr>
              <a:t>Acquisition</a:t>
            </a:r>
          </a:p>
          <a:p>
            <a:pPr marL="304815" indent="-304815">
              <a:buFont typeface="Arial" panose="020B0604020202020204" pitchFamily="34" charset="0"/>
              <a:buChar char="•"/>
            </a:pPr>
            <a:r>
              <a:rPr lang="en-US" sz="1867" dirty="0">
                <a:latin typeface="Montserrat Classic" panose="020B0604020202020204" charset="0"/>
              </a:rPr>
              <a:t>Public Facilities</a:t>
            </a:r>
          </a:p>
          <a:p>
            <a:pPr marL="304815" indent="-304815">
              <a:buFont typeface="Arial" panose="020B0604020202020204" pitchFamily="34" charset="0"/>
              <a:buChar char="•"/>
            </a:pPr>
            <a:r>
              <a:rPr lang="en-US" sz="1867" dirty="0">
                <a:latin typeface="Montserrat Classic" panose="020B0604020202020204" charset="0"/>
              </a:rPr>
              <a:t>Public Service</a:t>
            </a:r>
          </a:p>
          <a:p>
            <a:pPr marL="304815" indent="-304815">
              <a:buFont typeface="Arial" panose="020B0604020202020204" pitchFamily="34" charset="0"/>
              <a:buChar char="•"/>
            </a:pPr>
            <a:r>
              <a:rPr lang="en-US" sz="1867" dirty="0">
                <a:latin typeface="Montserrat Classic" panose="020B0604020202020204" charset="0"/>
              </a:rPr>
              <a:t>Housing Rehab</a:t>
            </a:r>
          </a:p>
        </p:txBody>
      </p:sp>
    </p:spTree>
    <p:extLst>
      <p:ext uri="{BB962C8B-B14F-4D97-AF65-F5344CB8AC3E}">
        <p14:creationId xmlns:p14="http://schemas.microsoft.com/office/powerpoint/2010/main" val="406861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2237482" y="-605205"/>
            <a:ext cx="1212349" cy="1210409"/>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8FBF8"/>
            </a:solidFill>
          </p:spPr>
        </p:sp>
      </p:grpSp>
      <p:grpSp>
        <p:nvGrpSpPr>
          <p:cNvPr id="4" name="Group 4"/>
          <p:cNvGrpSpPr/>
          <p:nvPr/>
        </p:nvGrpSpPr>
        <p:grpSpPr>
          <a:xfrm rot="8100000">
            <a:off x="8814359" y="6252796"/>
            <a:ext cx="1212349" cy="121040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8FBF8"/>
            </a:solidFill>
          </p:spPr>
        </p:sp>
      </p:grpSp>
      <p:sp>
        <p:nvSpPr>
          <p:cNvPr id="6" name="AutoShape 6"/>
          <p:cNvSpPr/>
          <p:nvPr/>
        </p:nvSpPr>
        <p:spPr>
          <a:xfrm rot="5400000">
            <a:off x="685800" y="6598666"/>
            <a:ext cx="10820400" cy="22501"/>
          </a:xfrm>
          <a:prstGeom prst="rect">
            <a:avLst/>
          </a:prstGeom>
          <a:solidFill>
            <a:srgbClr val="F8FBF8"/>
          </a:solidFill>
        </p:spPr>
      </p:sp>
      <p:sp>
        <p:nvSpPr>
          <p:cNvPr id="8" name="AutoShape 8"/>
          <p:cNvSpPr/>
          <p:nvPr/>
        </p:nvSpPr>
        <p:spPr>
          <a:xfrm>
            <a:off x="0" y="0"/>
            <a:ext cx="12192000" cy="1651642"/>
          </a:xfrm>
          <a:prstGeom prst="rect">
            <a:avLst/>
          </a:prstGeom>
          <a:solidFill>
            <a:srgbClr val="342D47"/>
          </a:solidFill>
        </p:spPr>
      </p:sp>
      <p:sp>
        <p:nvSpPr>
          <p:cNvPr id="10" name="Rectangle 9">
            <a:extLst>
              <a:ext uri="{FF2B5EF4-FFF2-40B4-BE49-F238E27FC236}">
                <a16:creationId xmlns:a16="http://schemas.microsoft.com/office/drawing/2014/main" id="{E1686F33-3F9D-44CF-A9F8-F44FCDE2FA92}"/>
              </a:ext>
            </a:extLst>
          </p:cNvPr>
          <p:cNvSpPr/>
          <p:nvPr/>
        </p:nvSpPr>
        <p:spPr>
          <a:xfrm>
            <a:off x="4274909" y="1958136"/>
            <a:ext cx="4527650" cy="761491"/>
          </a:xfrm>
          <a:prstGeom prst="rect">
            <a:avLst/>
          </a:prstGeom>
        </p:spPr>
        <p:txBody>
          <a:bodyPr wrap="none">
            <a:spAutoFit/>
          </a:bodyPr>
          <a:lstStyle/>
          <a:p>
            <a:pPr algn="r">
              <a:lnSpc>
                <a:spcPts val="6300"/>
              </a:lnSpc>
            </a:pPr>
            <a:r>
              <a:rPr lang="en-US" sz="1867" spc="45" dirty="0">
                <a:latin typeface="Montserrat Classic Bold"/>
              </a:rPr>
              <a:t>Overview of CDBG Policies and Procedures</a:t>
            </a:r>
          </a:p>
        </p:txBody>
      </p:sp>
      <p:grpSp>
        <p:nvGrpSpPr>
          <p:cNvPr id="11" name="Group 10">
            <a:extLst>
              <a:ext uri="{FF2B5EF4-FFF2-40B4-BE49-F238E27FC236}">
                <a16:creationId xmlns:a16="http://schemas.microsoft.com/office/drawing/2014/main" id="{84C37E65-ED31-44A0-932C-87C3BB69D44F}"/>
              </a:ext>
            </a:extLst>
          </p:cNvPr>
          <p:cNvGrpSpPr/>
          <p:nvPr/>
        </p:nvGrpSpPr>
        <p:grpSpPr>
          <a:xfrm>
            <a:off x="0" y="0"/>
            <a:ext cx="12192000" cy="1732461"/>
            <a:chOff x="0" y="0"/>
            <a:chExt cx="18288000" cy="2598692"/>
          </a:xfrm>
          <a:solidFill>
            <a:srgbClr val="14487A"/>
          </a:solidFill>
        </p:grpSpPr>
        <p:sp>
          <p:nvSpPr>
            <p:cNvPr id="12" name="AutoShape 2">
              <a:extLst>
                <a:ext uri="{FF2B5EF4-FFF2-40B4-BE49-F238E27FC236}">
                  <a16:creationId xmlns:a16="http://schemas.microsoft.com/office/drawing/2014/main" id="{C2F79ED4-B9FB-4FA4-9F66-4FE0A02B3FA6}"/>
                </a:ext>
              </a:extLst>
            </p:cNvPr>
            <p:cNvSpPr/>
            <p:nvPr/>
          </p:nvSpPr>
          <p:spPr>
            <a:xfrm>
              <a:off x="0" y="0"/>
              <a:ext cx="18288000" cy="2477463"/>
            </a:xfrm>
            <a:prstGeom prst="rect">
              <a:avLst/>
            </a:prstGeom>
            <a:grpFill/>
          </p:spPr>
        </p:sp>
        <p:sp>
          <p:nvSpPr>
            <p:cNvPr id="13" name="TextBox 10">
              <a:extLst>
                <a:ext uri="{FF2B5EF4-FFF2-40B4-BE49-F238E27FC236}">
                  <a16:creationId xmlns:a16="http://schemas.microsoft.com/office/drawing/2014/main" id="{3F3A78B1-DEC9-4765-B09A-80314167FB7C}"/>
                </a:ext>
              </a:extLst>
            </p:cNvPr>
            <p:cNvSpPr txBox="1"/>
            <p:nvPr/>
          </p:nvSpPr>
          <p:spPr>
            <a:xfrm>
              <a:off x="1028700" y="459740"/>
              <a:ext cx="16052175" cy="2138952"/>
            </a:xfrm>
            <a:prstGeom prst="rect">
              <a:avLst/>
            </a:prstGeom>
            <a:grpFill/>
          </p:spPr>
          <p:txBody>
            <a:bodyPr lIns="0" tIns="0" rIns="0" bIns="0" rtlCol="0" anchor="t">
              <a:spAutoFit/>
            </a:bodyPr>
            <a:lstStyle/>
            <a:p>
              <a:pPr algn="ctr">
                <a:lnSpc>
                  <a:spcPts val="5677"/>
                </a:lnSpc>
              </a:pPr>
              <a:r>
                <a:rPr lang="en-US" sz="4334" spc="125" dirty="0">
                  <a:solidFill>
                    <a:srgbClr val="F8FBF8"/>
                  </a:solidFill>
                  <a:latin typeface="Montserrat Classic Bold"/>
                </a:rPr>
                <a:t>COMMUNITY DEVELOPMENT BLOCK GRANT PROGRAM - CDBG</a:t>
              </a:r>
            </a:p>
          </p:txBody>
        </p:sp>
      </p:grpSp>
      <p:sp>
        <p:nvSpPr>
          <p:cNvPr id="14" name="Rectangle 13">
            <a:extLst>
              <a:ext uri="{FF2B5EF4-FFF2-40B4-BE49-F238E27FC236}">
                <a16:creationId xmlns:a16="http://schemas.microsoft.com/office/drawing/2014/main" id="{FF580A5E-5C81-4977-A219-AACC136439E3}"/>
              </a:ext>
            </a:extLst>
          </p:cNvPr>
          <p:cNvSpPr/>
          <p:nvPr/>
        </p:nvSpPr>
        <p:spPr>
          <a:xfrm>
            <a:off x="2438400" y="3030132"/>
            <a:ext cx="8041907" cy="3498971"/>
          </a:xfrm>
          <a:prstGeom prst="rect">
            <a:avLst/>
          </a:prstGeom>
        </p:spPr>
        <p:txBody>
          <a:bodyPr wrap="square">
            <a:spAutoFit/>
          </a:bodyPr>
          <a:lstStyle/>
          <a:p>
            <a:pPr marL="228611" indent="-228611" algn="just">
              <a:spcBef>
                <a:spcPts val="400"/>
              </a:spcBef>
              <a:spcAft>
                <a:spcPts val="400"/>
              </a:spcAft>
              <a:buFont typeface="+mj-lt"/>
              <a:buAutoNum type="arabicPeriod"/>
            </a:pPr>
            <a:r>
              <a:rPr lang="en-US" sz="1867" dirty="0">
                <a:latin typeface="Montserrat Classic" panose="020B0604020202020204" charset="0"/>
                <a:ea typeface="Calibri" panose="020F0502020204030204" pitchFamily="34" charset="0"/>
              </a:rPr>
              <a:t>Organizational Overview</a:t>
            </a:r>
          </a:p>
          <a:p>
            <a:pPr marL="228611" indent="-228611" algn="just">
              <a:spcBef>
                <a:spcPts val="400"/>
              </a:spcBef>
              <a:spcAft>
                <a:spcPts val="400"/>
              </a:spcAft>
              <a:buFont typeface="+mj-lt"/>
              <a:buAutoNum type="arabicPeriod"/>
            </a:pPr>
            <a:r>
              <a:rPr lang="en-US" sz="1867" dirty="0">
                <a:latin typeface="Montserrat Classic" panose="020B0604020202020204" charset="0"/>
                <a:ea typeface="Calibri" panose="020F0502020204030204" pitchFamily="34" charset="0"/>
              </a:rPr>
              <a:t>General Program Requirements</a:t>
            </a:r>
          </a:p>
          <a:p>
            <a:pPr marL="228611" indent="-228611" algn="just">
              <a:spcBef>
                <a:spcPts val="400"/>
              </a:spcBef>
              <a:spcAft>
                <a:spcPts val="400"/>
              </a:spcAft>
              <a:buFont typeface="+mj-lt"/>
              <a:buAutoNum type="arabicPeriod"/>
            </a:pPr>
            <a:r>
              <a:rPr lang="en-US" sz="1867" dirty="0">
                <a:latin typeface="Montserrat Classic" panose="020B0604020202020204" charset="0"/>
                <a:ea typeface="Calibri" panose="020F0502020204030204" pitchFamily="34" charset="0"/>
              </a:rPr>
              <a:t>Cross-Cutting Requirements</a:t>
            </a:r>
          </a:p>
          <a:p>
            <a:pPr marL="228611" indent="-228611" algn="just">
              <a:spcBef>
                <a:spcPts val="400"/>
              </a:spcBef>
              <a:spcAft>
                <a:spcPts val="400"/>
              </a:spcAft>
              <a:buFont typeface="+mj-lt"/>
              <a:buAutoNum type="arabicPeriod"/>
            </a:pPr>
            <a:r>
              <a:rPr lang="en-US" sz="1867" dirty="0">
                <a:solidFill>
                  <a:srgbClr val="0070C0"/>
                </a:solidFill>
                <a:latin typeface="Montserrat Classic" panose="020B0604020202020204" charset="0"/>
                <a:ea typeface="Calibri" panose="020F0502020204030204" pitchFamily="34" charset="0"/>
              </a:rPr>
              <a:t>CDBG Grant Management and Program Activities</a:t>
            </a:r>
            <a:endParaRPr lang="en-US" sz="1867" dirty="0">
              <a:latin typeface="Montserrat Classic" panose="020B0604020202020204" charset="0"/>
              <a:ea typeface="Calibri" panose="020F0502020204030204" pitchFamily="34" charset="0"/>
            </a:endParaRPr>
          </a:p>
          <a:p>
            <a:pPr marL="228611" indent="-228611" algn="just">
              <a:spcBef>
                <a:spcPts val="400"/>
              </a:spcBef>
              <a:spcAft>
                <a:spcPts val="400"/>
              </a:spcAft>
              <a:buFont typeface="Century Gothic" panose="020B0502020202020204" pitchFamily="34" charset="0"/>
              <a:buChar char="-"/>
            </a:pPr>
            <a:r>
              <a:rPr lang="en-US" sz="1867" dirty="0">
                <a:latin typeface="Montserrat Classic" panose="020B0604020202020204" charset="0"/>
                <a:ea typeface="Calibri" panose="020F0502020204030204" pitchFamily="34" charset="0"/>
                <a:cs typeface="Calibri" panose="020F0502020204030204" pitchFamily="34" charset="0"/>
              </a:rPr>
              <a:t>Section 108 Program</a:t>
            </a:r>
          </a:p>
          <a:p>
            <a:pPr marL="228611" indent="-228611" algn="just">
              <a:spcBef>
                <a:spcPts val="400"/>
              </a:spcBef>
              <a:spcAft>
                <a:spcPts val="400"/>
              </a:spcAft>
              <a:buFont typeface="Century Gothic" panose="020B0502020202020204" pitchFamily="34" charset="0"/>
              <a:buChar char="-"/>
            </a:pPr>
            <a:r>
              <a:rPr lang="en-US" sz="1867" dirty="0">
                <a:latin typeface="Montserrat Classic" panose="020B0604020202020204" charset="0"/>
                <a:ea typeface="Calibri" panose="020F0502020204030204" pitchFamily="34" charset="0"/>
                <a:cs typeface="Calibri" panose="020F0502020204030204" pitchFamily="34" charset="0"/>
              </a:rPr>
              <a:t>Minimum Rehab Standards</a:t>
            </a:r>
          </a:p>
          <a:p>
            <a:pPr algn="just">
              <a:spcBef>
                <a:spcPts val="400"/>
              </a:spcBef>
              <a:spcAft>
                <a:spcPts val="400"/>
              </a:spcAft>
            </a:pPr>
            <a:r>
              <a:rPr lang="en-US" sz="1867" dirty="0">
                <a:latin typeface="Montserrat Classic" panose="020B0604020202020204" charset="0"/>
                <a:ea typeface="Calibri" panose="020F0502020204030204" pitchFamily="34" charset="0"/>
              </a:rPr>
              <a:t>5. ESG Grant Management and Program Activities</a:t>
            </a:r>
          </a:p>
          <a:p>
            <a:pPr algn="just">
              <a:spcBef>
                <a:spcPts val="400"/>
              </a:spcBef>
              <a:spcAft>
                <a:spcPts val="400"/>
              </a:spcAft>
            </a:pPr>
            <a:r>
              <a:rPr lang="en-US" sz="1867" dirty="0">
                <a:latin typeface="Montserrat Classic" panose="020B0604020202020204" charset="0"/>
                <a:ea typeface="Calibri" panose="020F0502020204030204" pitchFamily="34" charset="0"/>
              </a:rPr>
              <a:t>6. HOME Grant Management and Program Activities</a:t>
            </a:r>
          </a:p>
          <a:p>
            <a:pPr algn="just">
              <a:spcBef>
                <a:spcPts val="400"/>
              </a:spcBef>
              <a:spcAft>
                <a:spcPts val="400"/>
              </a:spcAft>
            </a:pPr>
            <a:r>
              <a:rPr lang="en-US" sz="1867" dirty="0">
                <a:latin typeface="Montserrat Classic" panose="020B0604020202020204" charset="0"/>
                <a:ea typeface="Calibri" panose="020F0502020204030204" pitchFamily="34" charset="0"/>
              </a:rPr>
              <a:t>7. HOPWA Grant Management and Program Activities</a:t>
            </a:r>
          </a:p>
        </p:txBody>
      </p:sp>
    </p:spTree>
    <p:extLst>
      <p:ext uri="{BB962C8B-B14F-4D97-AF65-F5344CB8AC3E}">
        <p14:creationId xmlns:p14="http://schemas.microsoft.com/office/powerpoint/2010/main" val="69770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747" b="6997"/>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rgbClr val="1448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rot="16200000">
            <a:off x="5615458" y="461963"/>
            <a:ext cx="961084" cy="0"/>
          </a:xfrm>
          <a:prstGeom prst="line">
            <a:avLst/>
          </a:prstGeom>
          <a:ln w="28575" cap="rnd">
            <a:solidFill>
              <a:srgbClr val="E8CD48"/>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V="1">
            <a:off x="5615458" y="6377458"/>
            <a:ext cx="961084" cy="0"/>
          </a:xfrm>
          <a:prstGeom prst="line">
            <a:avLst/>
          </a:prstGeom>
          <a:ln w="28575" cap="rnd">
            <a:solidFill>
              <a:srgbClr val="E8CD48"/>
            </a:solidFill>
            <a:prstDash val="sysDot"/>
            <a:round/>
            <a:head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790" y="624395"/>
            <a:ext cx="2408420" cy="2408418"/>
          </a:xfrm>
          <a:prstGeom prst="rect">
            <a:avLst/>
          </a:prstGeom>
        </p:spPr>
      </p:pic>
      <p:sp>
        <p:nvSpPr>
          <p:cNvPr id="4" name="Rectangle 3"/>
          <p:cNvSpPr/>
          <p:nvPr/>
        </p:nvSpPr>
        <p:spPr>
          <a:xfrm>
            <a:off x="3197901" y="3237985"/>
            <a:ext cx="5796198" cy="3539430"/>
          </a:xfrm>
          <a:prstGeom prst="rect">
            <a:avLst/>
          </a:prstGeom>
        </p:spPr>
        <p:txBody>
          <a:bodyPr wrap="square">
            <a:spAutoFit/>
          </a:bodyPr>
          <a:lstStyle/>
          <a:p>
            <a:pPr algn="ctr"/>
            <a:r>
              <a:rPr lang="en-US" sz="2800" b="1" dirty="0">
                <a:solidFill>
                  <a:schemeClr val="bg1"/>
                </a:solidFill>
                <a:latin typeface="Avenir LT Std 65 Medium" panose="020B0603020203020204" pitchFamily="34" charset="0"/>
              </a:rPr>
              <a:t>OVERVIEW OF ELIGIBLE REAL ESTATE ACTIVITIES</a:t>
            </a:r>
          </a:p>
          <a:p>
            <a:pPr marL="457200" indent="-457200">
              <a:buFont typeface="Arial" panose="020B0604020202020204" pitchFamily="34" charset="0"/>
              <a:buChar char="•"/>
            </a:pPr>
            <a:r>
              <a:rPr lang="en-US" sz="2800" b="1" dirty="0">
                <a:solidFill>
                  <a:schemeClr val="bg1"/>
                </a:solidFill>
                <a:latin typeface="Avenir LT Std 65 Medium" panose="020B0603020203020204" pitchFamily="34" charset="0"/>
              </a:rPr>
              <a:t>Commercial</a:t>
            </a:r>
          </a:p>
          <a:p>
            <a:pPr marL="457200" indent="-457200">
              <a:buFont typeface="Arial" panose="020B0604020202020204" pitchFamily="34" charset="0"/>
              <a:buChar char="•"/>
            </a:pPr>
            <a:r>
              <a:rPr lang="en-US" sz="2800" b="1" dirty="0">
                <a:solidFill>
                  <a:schemeClr val="bg1"/>
                </a:solidFill>
                <a:latin typeface="Avenir LT Std 65 Medium" panose="020B0603020203020204" pitchFamily="34" charset="0"/>
              </a:rPr>
              <a:t>Mixed Use</a:t>
            </a:r>
          </a:p>
          <a:p>
            <a:pPr marL="457200" indent="-457200">
              <a:buFont typeface="Arial" panose="020B0604020202020204" pitchFamily="34" charset="0"/>
              <a:buChar char="•"/>
            </a:pPr>
            <a:r>
              <a:rPr lang="en-US" sz="2800" b="1" dirty="0">
                <a:solidFill>
                  <a:schemeClr val="bg1"/>
                </a:solidFill>
                <a:latin typeface="Avenir LT Std 65 Medium" panose="020B0603020203020204" pitchFamily="34" charset="0"/>
              </a:rPr>
              <a:t>Public Facilities</a:t>
            </a:r>
          </a:p>
          <a:p>
            <a:pPr marL="457200" indent="-457200">
              <a:buFont typeface="Arial" panose="020B0604020202020204" pitchFamily="34" charset="0"/>
              <a:buChar char="•"/>
            </a:pPr>
            <a:r>
              <a:rPr lang="en-US" sz="2800" b="1" dirty="0">
                <a:solidFill>
                  <a:schemeClr val="bg1"/>
                </a:solidFill>
                <a:latin typeface="Avenir LT Std 65 Medium" panose="020B0603020203020204" pitchFamily="34" charset="0"/>
              </a:rPr>
              <a:t>Affordable Housing</a:t>
            </a:r>
          </a:p>
          <a:p>
            <a:pPr algn="ctr"/>
            <a:endParaRPr lang="en-US" sz="2800" b="1" dirty="0">
              <a:solidFill>
                <a:schemeClr val="bg1"/>
              </a:solidFill>
              <a:latin typeface="Avenir LT Std 65 Medium" panose="020B0603020203020204" pitchFamily="34" charset="0"/>
            </a:endParaRPr>
          </a:p>
          <a:p>
            <a:pPr algn="ctr"/>
            <a:endParaRPr lang="en-US" sz="2800" b="1" dirty="0">
              <a:solidFill>
                <a:schemeClr val="bg1"/>
              </a:solidFill>
              <a:latin typeface="Avenir LT Std 65 Medium" panose="020B0603020203020204" pitchFamily="34" charset="0"/>
            </a:endParaRPr>
          </a:p>
        </p:txBody>
      </p:sp>
    </p:spTree>
    <p:extLst>
      <p:ext uri="{BB962C8B-B14F-4D97-AF65-F5344CB8AC3E}">
        <p14:creationId xmlns:p14="http://schemas.microsoft.com/office/powerpoint/2010/main" val="331618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50049" y="0"/>
            <a:ext cx="1064302" cy="184379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5628CC-8699-4E8D-BE88-EC4E237B381D}"/>
              </a:ext>
            </a:extLst>
          </p:cNvPr>
          <p:cNvSpPr/>
          <p:nvPr/>
        </p:nvSpPr>
        <p:spPr>
          <a:xfrm>
            <a:off x="9426" y="3762531"/>
            <a:ext cx="12173149" cy="2328357"/>
          </a:xfrm>
          <a:prstGeom prst="rect">
            <a:avLst/>
          </a:prstGeom>
          <a:solidFill>
            <a:srgbClr val="14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 name="Rectangle: Rounded Corners 35">
            <a:extLst>
              <a:ext uri="{FF2B5EF4-FFF2-40B4-BE49-F238E27FC236}">
                <a16:creationId xmlns:a16="http://schemas.microsoft.com/office/drawing/2014/main" id="{50BC63E4-FE53-4DD1-B184-470771BC499E}"/>
              </a:ext>
            </a:extLst>
          </p:cNvPr>
          <p:cNvSpPr/>
          <p:nvPr/>
        </p:nvSpPr>
        <p:spPr>
          <a:xfrm>
            <a:off x="5351490" y="1480976"/>
            <a:ext cx="6002310" cy="3553346"/>
          </a:xfrm>
          <a:prstGeom prst="roundRect">
            <a:avLst>
              <a:gd name="adj" fmla="val 6536"/>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838200" y="2174114"/>
            <a:ext cx="4513289" cy="1325563"/>
          </a:xfrm>
        </p:spPr>
        <p:txBody>
          <a:bodyPr>
            <a:noAutofit/>
          </a:bodyPr>
          <a:lstStyle/>
          <a:p>
            <a:pPr algn="l"/>
            <a:r>
              <a:rPr lang="en-US" sz="2400" dirty="0"/>
              <a:t>NEIGHBORHOOD ECONOMIC DEVELOPMENT OPPORTUNITIES</a:t>
            </a:r>
            <a:br>
              <a:rPr lang="en-US" sz="2400" dirty="0"/>
            </a:br>
            <a:r>
              <a:rPr lang="en-US" sz="2400" dirty="0"/>
              <a:t>GAP FINANCING OPPORTUNITIES</a:t>
            </a:r>
            <a:br>
              <a:rPr lang="en-US" sz="2400" dirty="0"/>
            </a:br>
            <a:br>
              <a:rPr lang="en-US" sz="2400" dirty="0"/>
            </a:br>
            <a:endParaRPr lang="en-US" sz="2400" dirty="0"/>
          </a:p>
        </p:txBody>
      </p:sp>
      <p:sp>
        <p:nvSpPr>
          <p:cNvPr id="4" name="Slide Number Placeholder 3"/>
          <p:cNvSpPr>
            <a:spLocks noGrp="1"/>
          </p:cNvSpPr>
          <p:nvPr>
            <p:ph type="sldNum" sz="quarter" idx="12"/>
          </p:nvPr>
        </p:nvSpPr>
        <p:spPr/>
        <p:txBody>
          <a:bodyPr/>
          <a:lstStyle/>
          <a:p>
            <a:fld id="{B5710A8E-EDF3-4BAE-B9AF-4928F118BE40}" type="slidenum">
              <a:rPr lang="en-US" smtClean="0"/>
              <a:t>9</a:t>
            </a:fld>
            <a:endParaRPr lang="en-US" dirty="0"/>
          </a:p>
        </p:txBody>
      </p:sp>
      <p:sp>
        <p:nvSpPr>
          <p:cNvPr id="3" name="Content Placeholder 2"/>
          <p:cNvSpPr>
            <a:spLocks noGrp="1"/>
          </p:cNvSpPr>
          <p:nvPr>
            <p:ph idx="1"/>
          </p:nvPr>
        </p:nvSpPr>
        <p:spPr>
          <a:xfrm>
            <a:off x="5531371" y="1580530"/>
            <a:ext cx="5642548" cy="3513752"/>
          </a:xfrm>
        </p:spPr>
        <p:txBody>
          <a:bodyPr>
            <a:normAutofit fontScale="92500" lnSpcReduction="20000"/>
          </a:bodyPr>
          <a:lstStyle/>
          <a:p>
            <a:pPr>
              <a:lnSpc>
                <a:spcPct val="150000"/>
              </a:lnSpc>
              <a:buClr>
                <a:srgbClr val="E8CD48"/>
              </a:buClr>
            </a:pPr>
            <a:r>
              <a:rPr lang="en-US" b="1" dirty="0">
                <a:solidFill>
                  <a:srgbClr val="FFC000"/>
                </a:solidFill>
              </a:rPr>
              <a:t>NEDO supports activities that nurture and energize neighborhood improvement projects and sustainable economic development opportunities. </a:t>
            </a:r>
          </a:p>
          <a:p>
            <a:pPr marL="742950" lvl="1" indent="-285750">
              <a:lnSpc>
                <a:spcPct val="150000"/>
              </a:lnSpc>
              <a:buClr>
                <a:srgbClr val="E8CD48"/>
              </a:buClr>
              <a:buFont typeface="Arial" panose="020B0604020202020204" pitchFamily="34" charset="0"/>
              <a:buChar char="•"/>
            </a:pPr>
            <a:r>
              <a:rPr lang="en-US" dirty="0"/>
              <a:t>Special Economic Development Activities</a:t>
            </a:r>
          </a:p>
          <a:p>
            <a:pPr marL="742950" lvl="1" indent="-285750">
              <a:lnSpc>
                <a:spcPct val="150000"/>
              </a:lnSpc>
              <a:buClr>
                <a:srgbClr val="E8CD48"/>
              </a:buClr>
              <a:buFont typeface="Arial" panose="020B0604020202020204" pitchFamily="34" charset="0"/>
              <a:buChar char="•"/>
            </a:pPr>
            <a:r>
              <a:rPr lang="en-US" dirty="0"/>
              <a:t>Acquisition, Construction, reconstruction, rehab or installation of commercial or industrial </a:t>
            </a:r>
          </a:p>
          <a:p>
            <a:pPr marL="742950" lvl="1" indent="-285750">
              <a:lnSpc>
                <a:spcPct val="150000"/>
              </a:lnSpc>
              <a:buClr>
                <a:srgbClr val="E8CD48"/>
              </a:buClr>
              <a:buFont typeface="Arial" panose="020B0604020202020204" pitchFamily="34" charset="0"/>
              <a:buChar char="•"/>
            </a:pPr>
            <a:r>
              <a:rPr lang="en-US" dirty="0"/>
              <a:t>Financial assistance to private for-profit business in form of a loan or interest subsidies</a:t>
            </a:r>
          </a:p>
          <a:p>
            <a:pPr marL="742950" lvl="1" indent="-285750">
              <a:lnSpc>
                <a:spcPct val="150000"/>
              </a:lnSpc>
              <a:buClr>
                <a:srgbClr val="E8CD48"/>
              </a:buClr>
              <a:buFont typeface="Arial" panose="020B0604020202020204" pitchFamily="34" charset="0"/>
              <a:buChar char="•"/>
            </a:pPr>
            <a:r>
              <a:rPr lang="en-US" dirty="0"/>
              <a:t>Commercial Rehabilitation or New Construction</a:t>
            </a:r>
          </a:p>
          <a:p>
            <a:pPr marL="742950" lvl="1" indent="-285750">
              <a:lnSpc>
                <a:spcPct val="150000"/>
              </a:lnSpc>
              <a:buClr>
                <a:srgbClr val="E8CD48"/>
              </a:buClr>
              <a:buFont typeface="Arial" panose="020B0604020202020204" pitchFamily="34" charset="0"/>
              <a:buChar char="•"/>
            </a:pPr>
            <a:r>
              <a:rPr lang="en-US" dirty="0"/>
              <a:t>Mixed Use</a:t>
            </a:r>
          </a:p>
          <a:p>
            <a:pPr marL="742950" lvl="1" indent="-285750">
              <a:lnSpc>
                <a:spcPct val="150000"/>
              </a:lnSpc>
              <a:buClr>
                <a:srgbClr val="E8CD48"/>
              </a:buClr>
              <a:buFont typeface="Arial" panose="020B0604020202020204" pitchFamily="34" charset="0"/>
              <a:buChar char="•"/>
            </a:pPr>
            <a:r>
              <a:rPr lang="en-US" dirty="0"/>
              <a:t>Public Facilities</a:t>
            </a:r>
          </a:p>
          <a:p>
            <a:pPr marL="285750" indent="-285750">
              <a:buClr>
                <a:srgbClr val="E8CD48"/>
              </a:buClr>
              <a:buFont typeface="Arial" panose="020B0604020202020204" pitchFamily="34" charset="0"/>
              <a:buChar char="•"/>
            </a:pPr>
            <a:endParaRPr lang="en-US" dirty="0"/>
          </a:p>
        </p:txBody>
      </p:sp>
      <p:sp>
        <p:nvSpPr>
          <p:cNvPr id="10" name="Freeform 835"/>
          <p:cNvSpPr>
            <a:spLocks/>
          </p:cNvSpPr>
          <p:nvPr/>
        </p:nvSpPr>
        <p:spPr bwMode="auto">
          <a:xfrm>
            <a:off x="978758" y="679403"/>
            <a:ext cx="895903" cy="901127"/>
          </a:xfrm>
          <a:custGeom>
            <a:avLst/>
            <a:gdLst>
              <a:gd name="T0" fmla="*/ 2147483646 w 21437"/>
              <a:gd name="T1" fmla="*/ 2147483646 h 21465"/>
              <a:gd name="T2" fmla="*/ 2147483646 w 21437"/>
              <a:gd name="T3" fmla="*/ 2147483646 h 21465"/>
              <a:gd name="T4" fmla="*/ 2147483646 w 21437"/>
              <a:gd name="T5" fmla="*/ 2147483646 h 21465"/>
              <a:gd name="T6" fmla="*/ 2147483646 w 21437"/>
              <a:gd name="T7" fmla="*/ 2147483646 h 214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37" h="21465" extrusionOk="0">
                <a:moveTo>
                  <a:pt x="15131" y="16740"/>
                </a:moveTo>
                <a:cubicBezTo>
                  <a:pt x="15131" y="16875"/>
                  <a:pt x="14863" y="16875"/>
                  <a:pt x="14729" y="16875"/>
                </a:cubicBezTo>
                <a:cubicBezTo>
                  <a:pt x="13790" y="16470"/>
                  <a:pt x="13790" y="16470"/>
                  <a:pt x="13790" y="16470"/>
                </a:cubicBezTo>
                <a:cubicBezTo>
                  <a:pt x="13521" y="16335"/>
                  <a:pt x="13387" y="16470"/>
                  <a:pt x="13253" y="16605"/>
                </a:cubicBezTo>
                <a:cubicBezTo>
                  <a:pt x="12851" y="17280"/>
                  <a:pt x="12314" y="17820"/>
                  <a:pt x="11643" y="18225"/>
                </a:cubicBezTo>
                <a:cubicBezTo>
                  <a:pt x="11375" y="18360"/>
                  <a:pt x="11375" y="18630"/>
                  <a:pt x="11509" y="18765"/>
                </a:cubicBezTo>
                <a:cubicBezTo>
                  <a:pt x="11912" y="19710"/>
                  <a:pt x="11912" y="19710"/>
                  <a:pt x="11912" y="19710"/>
                </a:cubicBezTo>
                <a:cubicBezTo>
                  <a:pt x="11912" y="19845"/>
                  <a:pt x="11912" y="20115"/>
                  <a:pt x="11643" y="20115"/>
                </a:cubicBezTo>
                <a:cubicBezTo>
                  <a:pt x="10570" y="20655"/>
                  <a:pt x="10570" y="20655"/>
                  <a:pt x="10570" y="20655"/>
                </a:cubicBezTo>
                <a:cubicBezTo>
                  <a:pt x="10436" y="20655"/>
                  <a:pt x="10302" y="20520"/>
                  <a:pt x="10167" y="20385"/>
                </a:cubicBezTo>
                <a:cubicBezTo>
                  <a:pt x="9765" y="19440"/>
                  <a:pt x="9765" y="19440"/>
                  <a:pt x="9765" y="19440"/>
                </a:cubicBezTo>
                <a:cubicBezTo>
                  <a:pt x="9765" y="19305"/>
                  <a:pt x="9497" y="19170"/>
                  <a:pt x="9362" y="19170"/>
                </a:cubicBezTo>
                <a:cubicBezTo>
                  <a:pt x="8557" y="19305"/>
                  <a:pt x="7753" y="19305"/>
                  <a:pt x="6948" y="19170"/>
                </a:cubicBezTo>
                <a:cubicBezTo>
                  <a:pt x="6813" y="19170"/>
                  <a:pt x="6679" y="19305"/>
                  <a:pt x="6545" y="19440"/>
                </a:cubicBezTo>
                <a:cubicBezTo>
                  <a:pt x="6143" y="20385"/>
                  <a:pt x="6143" y="20385"/>
                  <a:pt x="6143" y="20385"/>
                </a:cubicBezTo>
                <a:cubicBezTo>
                  <a:pt x="6143" y="20520"/>
                  <a:pt x="5874" y="20655"/>
                  <a:pt x="5740" y="20655"/>
                </a:cubicBezTo>
                <a:cubicBezTo>
                  <a:pt x="4667" y="20115"/>
                  <a:pt x="4667" y="20115"/>
                  <a:pt x="4667" y="20115"/>
                </a:cubicBezTo>
                <a:cubicBezTo>
                  <a:pt x="4667" y="20115"/>
                  <a:pt x="4533" y="20115"/>
                  <a:pt x="4533" y="19980"/>
                </a:cubicBezTo>
                <a:cubicBezTo>
                  <a:pt x="4533" y="19845"/>
                  <a:pt x="4533" y="19845"/>
                  <a:pt x="4533" y="19710"/>
                </a:cubicBezTo>
                <a:cubicBezTo>
                  <a:pt x="4935" y="18765"/>
                  <a:pt x="4935" y="18765"/>
                  <a:pt x="4935" y="18765"/>
                </a:cubicBezTo>
                <a:cubicBezTo>
                  <a:pt x="4935" y="18630"/>
                  <a:pt x="4935" y="18360"/>
                  <a:pt x="4801" y="18225"/>
                </a:cubicBezTo>
                <a:cubicBezTo>
                  <a:pt x="4130" y="17820"/>
                  <a:pt x="3594" y="17280"/>
                  <a:pt x="3057" y="16605"/>
                </a:cubicBezTo>
                <a:cubicBezTo>
                  <a:pt x="3057" y="16470"/>
                  <a:pt x="2789" y="16335"/>
                  <a:pt x="2654" y="16470"/>
                </a:cubicBezTo>
                <a:cubicBezTo>
                  <a:pt x="1581" y="16875"/>
                  <a:pt x="1581" y="16875"/>
                  <a:pt x="1581" y="16875"/>
                </a:cubicBezTo>
                <a:cubicBezTo>
                  <a:pt x="1447" y="16875"/>
                  <a:pt x="1313" y="16875"/>
                  <a:pt x="1179" y="16740"/>
                </a:cubicBezTo>
                <a:cubicBezTo>
                  <a:pt x="776" y="15525"/>
                  <a:pt x="776" y="15525"/>
                  <a:pt x="776" y="15525"/>
                </a:cubicBezTo>
                <a:cubicBezTo>
                  <a:pt x="776" y="15390"/>
                  <a:pt x="776" y="15255"/>
                  <a:pt x="910" y="15255"/>
                </a:cubicBezTo>
                <a:cubicBezTo>
                  <a:pt x="1984" y="14850"/>
                  <a:pt x="1984" y="14850"/>
                  <a:pt x="1984" y="14850"/>
                </a:cubicBezTo>
                <a:cubicBezTo>
                  <a:pt x="2118" y="14715"/>
                  <a:pt x="2252" y="14580"/>
                  <a:pt x="2118" y="14310"/>
                </a:cubicBezTo>
                <a:cubicBezTo>
                  <a:pt x="1984" y="13500"/>
                  <a:pt x="1984" y="12690"/>
                  <a:pt x="2118" y="11880"/>
                </a:cubicBezTo>
                <a:cubicBezTo>
                  <a:pt x="2252" y="11745"/>
                  <a:pt x="2118" y="11610"/>
                  <a:pt x="1984" y="11475"/>
                </a:cubicBezTo>
                <a:cubicBezTo>
                  <a:pt x="910" y="11070"/>
                  <a:pt x="910" y="11070"/>
                  <a:pt x="910" y="11070"/>
                </a:cubicBezTo>
                <a:cubicBezTo>
                  <a:pt x="910" y="11070"/>
                  <a:pt x="776" y="10935"/>
                  <a:pt x="776" y="10935"/>
                </a:cubicBezTo>
                <a:cubicBezTo>
                  <a:pt x="776" y="10800"/>
                  <a:pt x="776" y="10800"/>
                  <a:pt x="776" y="10665"/>
                </a:cubicBezTo>
                <a:cubicBezTo>
                  <a:pt x="1179" y="9585"/>
                  <a:pt x="1179" y="9585"/>
                  <a:pt x="1179" y="9585"/>
                </a:cubicBezTo>
                <a:cubicBezTo>
                  <a:pt x="1313" y="9585"/>
                  <a:pt x="1313" y="9450"/>
                  <a:pt x="1447" y="9450"/>
                </a:cubicBezTo>
                <a:cubicBezTo>
                  <a:pt x="1447" y="9450"/>
                  <a:pt x="1581" y="9450"/>
                  <a:pt x="1581" y="9450"/>
                </a:cubicBezTo>
                <a:cubicBezTo>
                  <a:pt x="2654" y="9855"/>
                  <a:pt x="2654" y="9855"/>
                  <a:pt x="2654" y="9855"/>
                </a:cubicBezTo>
                <a:cubicBezTo>
                  <a:pt x="2789" y="9990"/>
                  <a:pt x="3057" y="9855"/>
                  <a:pt x="3057" y="9720"/>
                </a:cubicBezTo>
                <a:cubicBezTo>
                  <a:pt x="3594" y="9045"/>
                  <a:pt x="4130" y="8505"/>
                  <a:pt x="4801" y="7965"/>
                </a:cubicBezTo>
                <a:cubicBezTo>
                  <a:pt x="4935" y="7965"/>
                  <a:pt x="5069" y="7695"/>
                  <a:pt x="4935" y="7560"/>
                </a:cubicBezTo>
                <a:cubicBezTo>
                  <a:pt x="4533" y="6480"/>
                  <a:pt x="4533" y="6480"/>
                  <a:pt x="4533" y="6480"/>
                </a:cubicBezTo>
                <a:cubicBezTo>
                  <a:pt x="4533" y="6480"/>
                  <a:pt x="4533" y="6345"/>
                  <a:pt x="4533" y="6345"/>
                </a:cubicBezTo>
                <a:cubicBezTo>
                  <a:pt x="4533" y="6210"/>
                  <a:pt x="4667" y="6210"/>
                  <a:pt x="4667" y="6210"/>
                </a:cubicBezTo>
                <a:cubicBezTo>
                  <a:pt x="5740" y="5670"/>
                  <a:pt x="5740" y="5670"/>
                  <a:pt x="5740" y="5670"/>
                </a:cubicBezTo>
                <a:cubicBezTo>
                  <a:pt x="5874" y="5670"/>
                  <a:pt x="6143" y="5670"/>
                  <a:pt x="6143" y="5805"/>
                </a:cubicBezTo>
                <a:cubicBezTo>
                  <a:pt x="6545" y="6885"/>
                  <a:pt x="6545" y="6885"/>
                  <a:pt x="6545" y="6885"/>
                </a:cubicBezTo>
                <a:cubicBezTo>
                  <a:pt x="6679" y="7020"/>
                  <a:pt x="6813" y="7155"/>
                  <a:pt x="7082" y="7020"/>
                </a:cubicBezTo>
                <a:cubicBezTo>
                  <a:pt x="7216" y="7020"/>
                  <a:pt x="7350" y="6750"/>
                  <a:pt x="7350" y="6615"/>
                </a:cubicBezTo>
                <a:cubicBezTo>
                  <a:pt x="6813" y="5535"/>
                  <a:pt x="6813" y="5535"/>
                  <a:pt x="6813" y="5535"/>
                </a:cubicBezTo>
                <a:cubicBezTo>
                  <a:pt x="6679" y="4995"/>
                  <a:pt x="6008" y="4725"/>
                  <a:pt x="5472" y="4995"/>
                </a:cubicBezTo>
                <a:cubicBezTo>
                  <a:pt x="4398" y="5400"/>
                  <a:pt x="4398" y="5400"/>
                  <a:pt x="4398" y="5400"/>
                </a:cubicBezTo>
                <a:cubicBezTo>
                  <a:pt x="4130" y="5535"/>
                  <a:pt x="3862" y="5670"/>
                  <a:pt x="3728" y="5940"/>
                </a:cubicBezTo>
                <a:cubicBezTo>
                  <a:pt x="3728" y="6210"/>
                  <a:pt x="3728" y="6615"/>
                  <a:pt x="3728" y="6885"/>
                </a:cubicBezTo>
                <a:cubicBezTo>
                  <a:pt x="4130" y="7560"/>
                  <a:pt x="4130" y="7560"/>
                  <a:pt x="4130" y="7560"/>
                </a:cubicBezTo>
                <a:cubicBezTo>
                  <a:pt x="3459" y="7965"/>
                  <a:pt x="3057" y="8505"/>
                  <a:pt x="2654" y="9045"/>
                </a:cubicBezTo>
                <a:cubicBezTo>
                  <a:pt x="1984" y="8775"/>
                  <a:pt x="1984" y="8775"/>
                  <a:pt x="1984" y="8775"/>
                </a:cubicBezTo>
                <a:cubicBezTo>
                  <a:pt x="1715" y="8640"/>
                  <a:pt x="1313" y="8640"/>
                  <a:pt x="1044" y="8775"/>
                </a:cubicBezTo>
                <a:cubicBezTo>
                  <a:pt x="776" y="8775"/>
                  <a:pt x="642" y="9045"/>
                  <a:pt x="508" y="9315"/>
                </a:cubicBezTo>
                <a:cubicBezTo>
                  <a:pt x="105" y="10395"/>
                  <a:pt x="105" y="10395"/>
                  <a:pt x="105" y="10395"/>
                </a:cubicBezTo>
                <a:cubicBezTo>
                  <a:pt x="-29" y="10665"/>
                  <a:pt x="-29" y="10935"/>
                  <a:pt x="105" y="11205"/>
                </a:cubicBezTo>
                <a:cubicBezTo>
                  <a:pt x="105" y="11475"/>
                  <a:pt x="374" y="11745"/>
                  <a:pt x="642" y="11880"/>
                </a:cubicBezTo>
                <a:cubicBezTo>
                  <a:pt x="1313" y="12150"/>
                  <a:pt x="1313" y="12150"/>
                  <a:pt x="1313" y="12150"/>
                </a:cubicBezTo>
                <a:cubicBezTo>
                  <a:pt x="1179" y="12825"/>
                  <a:pt x="1179" y="13500"/>
                  <a:pt x="1313" y="14175"/>
                </a:cubicBezTo>
                <a:cubicBezTo>
                  <a:pt x="642" y="14445"/>
                  <a:pt x="642" y="14445"/>
                  <a:pt x="642" y="14445"/>
                </a:cubicBezTo>
                <a:cubicBezTo>
                  <a:pt x="105" y="14715"/>
                  <a:pt x="-163" y="15390"/>
                  <a:pt x="105" y="15930"/>
                </a:cubicBezTo>
                <a:cubicBezTo>
                  <a:pt x="508" y="17010"/>
                  <a:pt x="508" y="17010"/>
                  <a:pt x="508" y="17010"/>
                </a:cubicBezTo>
                <a:cubicBezTo>
                  <a:pt x="776" y="17550"/>
                  <a:pt x="1313" y="17820"/>
                  <a:pt x="1984" y="17550"/>
                </a:cubicBezTo>
                <a:cubicBezTo>
                  <a:pt x="2654" y="17280"/>
                  <a:pt x="2654" y="17280"/>
                  <a:pt x="2654" y="17280"/>
                </a:cubicBezTo>
                <a:cubicBezTo>
                  <a:pt x="3057" y="17820"/>
                  <a:pt x="3459" y="18360"/>
                  <a:pt x="4130" y="18765"/>
                </a:cubicBezTo>
                <a:cubicBezTo>
                  <a:pt x="3728" y="19440"/>
                  <a:pt x="3728" y="19440"/>
                  <a:pt x="3728" y="19440"/>
                </a:cubicBezTo>
                <a:cubicBezTo>
                  <a:pt x="3728" y="19710"/>
                  <a:pt x="3728" y="19980"/>
                  <a:pt x="3728" y="20250"/>
                </a:cubicBezTo>
                <a:cubicBezTo>
                  <a:pt x="3862" y="20520"/>
                  <a:pt x="4130" y="20790"/>
                  <a:pt x="4398" y="20925"/>
                </a:cubicBezTo>
                <a:cubicBezTo>
                  <a:pt x="5472" y="21330"/>
                  <a:pt x="5472" y="21330"/>
                  <a:pt x="5472" y="21330"/>
                </a:cubicBezTo>
                <a:cubicBezTo>
                  <a:pt x="6008" y="21600"/>
                  <a:pt x="6679" y="21330"/>
                  <a:pt x="6813" y="20790"/>
                </a:cubicBezTo>
                <a:cubicBezTo>
                  <a:pt x="7216" y="19980"/>
                  <a:pt x="7216" y="19980"/>
                  <a:pt x="7216" y="19980"/>
                </a:cubicBezTo>
                <a:cubicBezTo>
                  <a:pt x="7887" y="20115"/>
                  <a:pt x="8557" y="20115"/>
                  <a:pt x="9228" y="19980"/>
                </a:cubicBezTo>
                <a:cubicBezTo>
                  <a:pt x="9497" y="20790"/>
                  <a:pt x="9497" y="20790"/>
                  <a:pt x="9497" y="20790"/>
                </a:cubicBezTo>
                <a:cubicBezTo>
                  <a:pt x="9631" y="21195"/>
                  <a:pt x="10033" y="21465"/>
                  <a:pt x="10570" y="21465"/>
                </a:cubicBezTo>
                <a:cubicBezTo>
                  <a:pt x="10704" y="21465"/>
                  <a:pt x="10838" y="21330"/>
                  <a:pt x="10972" y="21330"/>
                </a:cubicBezTo>
                <a:cubicBezTo>
                  <a:pt x="12046" y="20925"/>
                  <a:pt x="12046" y="20925"/>
                  <a:pt x="12046" y="20925"/>
                </a:cubicBezTo>
                <a:cubicBezTo>
                  <a:pt x="12582" y="20655"/>
                  <a:pt x="12851" y="19980"/>
                  <a:pt x="12582" y="19440"/>
                </a:cubicBezTo>
                <a:cubicBezTo>
                  <a:pt x="12314" y="18765"/>
                  <a:pt x="12314" y="18765"/>
                  <a:pt x="12314" y="18765"/>
                </a:cubicBezTo>
                <a:cubicBezTo>
                  <a:pt x="12851" y="18360"/>
                  <a:pt x="13387" y="17820"/>
                  <a:pt x="13790" y="17280"/>
                </a:cubicBezTo>
                <a:cubicBezTo>
                  <a:pt x="14461" y="17550"/>
                  <a:pt x="14461" y="17550"/>
                  <a:pt x="14461" y="17550"/>
                </a:cubicBezTo>
                <a:cubicBezTo>
                  <a:pt x="14997" y="17820"/>
                  <a:pt x="15668" y="17550"/>
                  <a:pt x="15936" y="17010"/>
                </a:cubicBezTo>
                <a:cubicBezTo>
                  <a:pt x="16339" y="15930"/>
                  <a:pt x="16339" y="15930"/>
                  <a:pt x="16339" y="15930"/>
                </a:cubicBezTo>
                <a:cubicBezTo>
                  <a:pt x="16473" y="15660"/>
                  <a:pt x="16473" y="15390"/>
                  <a:pt x="16339" y="15120"/>
                </a:cubicBezTo>
                <a:cubicBezTo>
                  <a:pt x="16205" y="14850"/>
                  <a:pt x="15936" y="14580"/>
                  <a:pt x="15668" y="14445"/>
                </a:cubicBezTo>
                <a:cubicBezTo>
                  <a:pt x="14729" y="14040"/>
                  <a:pt x="14729" y="14040"/>
                  <a:pt x="14729" y="14040"/>
                </a:cubicBezTo>
                <a:cubicBezTo>
                  <a:pt x="14595" y="13905"/>
                  <a:pt x="14326" y="14040"/>
                  <a:pt x="14192" y="14310"/>
                </a:cubicBezTo>
                <a:cubicBezTo>
                  <a:pt x="14192" y="14445"/>
                  <a:pt x="14192" y="14715"/>
                  <a:pt x="14461" y="14850"/>
                </a:cubicBezTo>
                <a:cubicBezTo>
                  <a:pt x="15400" y="15255"/>
                  <a:pt x="15400" y="15255"/>
                  <a:pt x="15400" y="15255"/>
                </a:cubicBezTo>
                <a:cubicBezTo>
                  <a:pt x="15534" y="15255"/>
                  <a:pt x="15534" y="15255"/>
                  <a:pt x="15534" y="15390"/>
                </a:cubicBezTo>
                <a:cubicBezTo>
                  <a:pt x="15668" y="15390"/>
                  <a:pt x="15668" y="15525"/>
                  <a:pt x="15534" y="15525"/>
                </a:cubicBezTo>
                <a:lnTo>
                  <a:pt x="15131" y="16740"/>
                </a:lnTo>
                <a:close/>
                <a:moveTo>
                  <a:pt x="8155" y="10395"/>
                </a:moveTo>
                <a:cubicBezTo>
                  <a:pt x="8423" y="10395"/>
                  <a:pt x="8557" y="10260"/>
                  <a:pt x="8557" y="9990"/>
                </a:cubicBezTo>
                <a:cubicBezTo>
                  <a:pt x="8557" y="9855"/>
                  <a:pt x="8423" y="9585"/>
                  <a:pt x="8155" y="9585"/>
                </a:cubicBezTo>
                <a:cubicBezTo>
                  <a:pt x="8155" y="9585"/>
                  <a:pt x="8155" y="9585"/>
                  <a:pt x="8155" y="9585"/>
                </a:cubicBezTo>
                <a:cubicBezTo>
                  <a:pt x="7216" y="9585"/>
                  <a:pt x="6277" y="9990"/>
                  <a:pt x="5740" y="10665"/>
                </a:cubicBezTo>
                <a:cubicBezTo>
                  <a:pt x="5069" y="11340"/>
                  <a:pt x="4667" y="12285"/>
                  <a:pt x="4667" y="13230"/>
                </a:cubicBezTo>
                <a:cubicBezTo>
                  <a:pt x="4667" y="14175"/>
                  <a:pt x="5069" y="14985"/>
                  <a:pt x="5740" y="15660"/>
                </a:cubicBezTo>
                <a:cubicBezTo>
                  <a:pt x="6411" y="16335"/>
                  <a:pt x="7216" y="16605"/>
                  <a:pt x="8155" y="16605"/>
                </a:cubicBezTo>
                <a:cubicBezTo>
                  <a:pt x="8155" y="16605"/>
                  <a:pt x="8155" y="16605"/>
                  <a:pt x="8155" y="16605"/>
                </a:cubicBezTo>
                <a:cubicBezTo>
                  <a:pt x="9094" y="16605"/>
                  <a:pt x="10033" y="16335"/>
                  <a:pt x="10704" y="15660"/>
                </a:cubicBezTo>
                <a:cubicBezTo>
                  <a:pt x="11375" y="14985"/>
                  <a:pt x="11643" y="14040"/>
                  <a:pt x="11643" y="13095"/>
                </a:cubicBezTo>
                <a:cubicBezTo>
                  <a:pt x="11643" y="12960"/>
                  <a:pt x="11509" y="12690"/>
                  <a:pt x="11241" y="12690"/>
                </a:cubicBezTo>
                <a:cubicBezTo>
                  <a:pt x="11241" y="12690"/>
                  <a:pt x="11241" y="12690"/>
                  <a:pt x="11241" y="12690"/>
                </a:cubicBezTo>
                <a:cubicBezTo>
                  <a:pt x="11107" y="12690"/>
                  <a:pt x="10838" y="12960"/>
                  <a:pt x="10838" y="13095"/>
                </a:cubicBezTo>
                <a:cubicBezTo>
                  <a:pt x="10838" y="13905"/>
                  <a:pt x="10570" y="14580"/>
                  <a:pt x="10167" y="15120"/>
                </a:cubicBezTo>
                <a:cubicBezTo>
                  <a:pt x="9631" y="15525"/>
                  <a:pt x="8960" y="15930"/>
                  <a:pt x="8155" y="15930"/>
                </a:cubicBezTo>
                <a:cubicBezTo>
                  <a:pt x="8155" y="15930"/>
                  <a:pt x="8155" y="15930"/>
                  <a:pt x="8155" y="15930"/>
                </a:cubicBezTo>
                <a:cubicBezTo>
                  <a:pt x="7484" y="15930"/>
                  <a:pt x="6813" y="15525"/>
                  <a:pt x="6277" y="15120"/>
                </a:cubicBezTo>
                <a:cubicBezTo>
                  <a:pt x="5740" y="14580"/>
                  <a:pt x="5472" y="13905"/>
                  <a:pt x="5472" y="13230"/>
                </a:cubicBezTo>
                <a:cubicBezTo>
                  <a:pt x="5472" y="12420"/>
                  <a:pt x="5740" y="11745"/>
                  <a:pt x="6277" y="11205"/>
                </a:cubicBezTo>
                <a:cubicBezTo>
                  <a:pt x="6813" y="10665"/>
                  <a:pt x="7484" y="10395"/>
                  <a:pt x="8155" y="10395"/>
                </a:cubicBezTo>
                <a:close/>
                <a:moveTo>
                  <a:pt x="20498" y="7695"/>
                </a:moveTo>
                <a:cubicBezTo>
                  <a:pt x="21035" y="7695"/>
                  <a:pt x="21437" y="7290"/>
                  <a:pt x="21437" y="6750"/>
                </a:cubicBezTo>
                <a:cubicBezTo>
                  <a:pt x="21437" y="5940"/>
                  <a:pt x="21437" y="5940"/>
                  <a:pt x="21437" y="5940"/>
                </a:cubicBezTo>
                <a:cubicBezTo>
                  <a:pt x="21437" y="5400"/>
                  <a:pt x="21035" y="4995"/>
                  <a:pt x="20498" y="4995"/>
                </a:cubicBezTo>
                <a:cubicBezTo>
                  <a:pt x="20095" y="4995"/>
                  <a:pt x="20095" y="4995"/>
                  <a:pt x="20095" y="4995"/>
                </a:cubicBezTo>
                <a:cubicBezTo>
                  <a:pt x="19961" y="4590"/>
                  <a:pt x="19827" y="4185"/>
                  <a:pt x="19559" y="3780"/>
                </a:cubicBezTo>
                <a:cubicBezTo>
                  <a:pt x="19827" y="3510"/>
                  <a:pt x="19827" y="3510"/>
                  <a:pt x="19827" y="3510"/>
                </a:cubicBezTo>
                <a:cubicBezTo>
                  <a:pt x="20230" y="3105"/>
                  <a:pt x="20230" y="2565"/>
                  <a:pt x="19827" y="2160"/>
                </a:cubicBezTo>
                <a:cubicBezTo>
                  <a:pt x="19290" y="1620"/>
                  <a:pt x="19290" y="1620"/>
                  <a:pt x="19290" y="1620"/>
                </a:cubicBezTo>
                <a:cubicBezTo>
                  <a:pt x="19156" y="1350"/>
                  <a:pt x="18888" y="1350"/>
                  <a:pt x="18620" y="1350"/>
                </a:cubicBezTo>
                <a:cubicBezTo>
                  <a:pt x="18351" y="1350"/>
                  <a:pt x="18217" y="1350"/>
                  <a:pt x="18083" y="1620"/>
                </a:cubicBezTo>
                <a:cubicBezTo>
                  <a:pt x="17680" y="1890"/>
                  <a:pt x="17680" y="1890"/>
                  <a:pt x="17680" y="1890"/>
                </a:cubicBezTo>
                <a:cubicBezTo>
                  <a:pt x="17278" y="1620"/>
                  <a:pt x="16876" y="1485"/>
                  <a:pt x="16473" y="1350"/>
                </a:cubicBezTo>
                <a:cubicBezTo>
                  <a:pt x="16473" y="945"/>
                  <a:pt x="16473" y="945"/>
                  <a:pt x="16473" y="945"/>
                </a:cubicBezTo>
                <a:cubicBezTo>
                  <a:pt x="16473" y="405"/>
                  <a:pt x="16071" y="0"/>
                  <a:pt x="15534" y="0"/>
                </a:cubicBezTo>
                <a:cubicBezTo>
                  <a:pt x="14729" y="0"/>
                  <a:pt x="14729" y="0"/>
                  <a:pt x="14729" y="0"/>
                </a:cubicBezTo>
                <a:cubicBezTo>
                  <a:pt x="14192" y="0"/>
                  <a:pt x="13790" y="405"/>
                  <a:pt x="13790" y="945"/>
                </a:cubicBezTo>
                <a:cubicBezTo>
                  <a:pt x="13790" y="1350"/>
                  <a:pt x="13790" y="1350"/>
                  <a:pt x="13790" y="1350"/>
                </a:cubicBezTo>
                <a:cubicBezTo>
                  <a:pt x="13387" y="1485"/>
                  <a:pt x="12985" y="1620"/>
                  <a:pt x="12582" y="1890"/>
                </a:cubicBezTo>
                <a:cubicBezTo>
                  <a:pt x="12180" y="1620"/>
                  <a:pt x="12180" y="1620"/>
                  <a:pt x="12180" y="1620"/>
                </a:cubicBezTo>
                <a:cubicBezTo>
                  <a:pt x="12046" y="1350"/>
                  <a:pt x="11777" y="1350"/>
                  <a:pt x="11509" y="1350"/>
                </a:cubicBezTo>
                <a:cubicBezTo>
                  <a:pt x="11375" y="1350"/>
                  <a:pt x="11107" y="1350"/>
                  <a:pt x="10972" y="1620"/>
                </a:cubicBezTo>
                <a:cubicBezTo>
                  <a:pt x="10302" y="2160"/>
                  <a:pt x="10302" y="2160"/>
                  <a:pt x="10302" y="2160"/>
                </a:cubicBezTo>
                <a:cubicBezTo>
                  <a:pt x="10033" y="2565"/>
                  <a:pt x="10033" y="3105"/>
                  <a:pt x="10302" y="3510"/>
                </a:cubicBezTo>
                <a:cubicBezTo>
                  <a:pt x="10704" y="3780"/>
                  <a:pt x="10704" y="3780"/>
                  <a:pt x="10704" y="3780"/>
                </a:cubicBezTo>
                <a:cubicBezTo>
                  <a:pt x="10436" y="4185"/>
                  <a:pt x="10302" y="4590"/>
                  <a:pt x="10167" y="4995"/>
                </a:cubicBezTo>
                <a:cubicBezTo>
                  <a:pt x="9631" y="4995"/>
                  <a:pt x="9631" y="4995"/>
                  <a:pt x="9631" y="4995"/>
                </a:cubicBezTo>
                <a:cubicBezTo>
                  <a:pt x="9228" y="4995"/>
                  <a:pt x="8826" y="5400"/>
                  <a:pt x="8826" y="5940"/>
                </a:cubicBezTo>
                <a:cubicBezTo>
                  <a:pt x="8826" y="6750"/>
                  <a:pt x="8826" y="6750"/>
                  <a:pt x="8826" y="6750"/>
                </a:cubicBezTo>
                <a:cubicBezTo>
                  <a:pt x="8826" y="7290"/>
                  <a:pt x="9228" y="7695"/>
                  <a:pt x="9631" y="7695"/>
                </a:cubicBezTo>
                <a:cubicBezTo>
                  <a:pt x="10167" y="7695"/>
                  <a:pt x="10167" y="7695"/>
                  <a:pt x="10167" y="7695"/>
                </a:cubicBezTo>
                <a:cubicBezTo>
                  <a:pt x="10302" y="8100"/>
                  <a:pt x="10436" y="8505"/>
                  <a:pt x="10704" y="8910"/>
                </a:cubicBezTo>
                <a:cubicBezTo>
                  <a:pt x="10302" y="9315"/>
                  <a:pt x="10302" y="9315"/>
                  <a:pt x="10302" y="9315"/>
                </a:cubicBezTo>
                <a:cubicBezTo>
                  <a:pt x="10033" y="9585"/>
                  <a:pt x="10033" y="10260"/>
                  <a:pt x="10302" y="10530"/>
                </a:cubicBezTo>
                <a:cubicBezTo>
                  <a:pt x="10972" y="11205"/>
                  <a:pt x="10972" y="11205"/>
                  <a:pt x="10972" y="11205"/>
                </a:cubicBezTo>
                <a:cubicBezTo>
                  <a:pt x="11107" y="11340"/>
                  <a:pt x="11375" y="11475"/>
                  <a:pt x="11509" y="11475"/>
                </a:cubicBezTo>
                <a:cubicBezTo>
                  <a:pt x="11777" y="11475"/>
                  <a:pt x="12046" y="11340"/>
                  <a:pt x="12180" y="11205"/>
                </a:cubicBezTo>
                <a:cubicBezTo>
                  <a:pt x="12582" y="10800"/>
                  <a:pt x="12582" y="10800"/>
                  <a:pt x="12582" y="10800"/>
                </a:cubicBezTo>
                <a:cubicBezTo>
                  <a:pt x="12985" y="11070"/>
                  <a:pt x="13387" y="11205"/>
                  <a:pt x="13790" y="11340"/>
                </a:cubicBezTo>
                <a:cubicBezTo>
                  <a:pt x="13790" y="11880"/>
                  <a:pt x="13790" y="11880"/>
                  <a:pt x="13790" y="11880"/>
                </a:cubicBezTo>
                <a:cubicBezTo>
                  <a:pt x="13790" y="12285"/>
                  <a:pt x="14192" y="12690"/>
                  <a:pt x="14729" y="12690"/>
                </a:cubicBezTo>
                <a:cubicBezTo>
                  <a:pt x="15534" y="12690"/>
                  <a:pt x="15534" y="12690"/>
                  <a:pt x="15534" y="12690"/>
                </a:cubicBezTo>
                <a:cubicBezTo>
                  <a:pt x="16071" y="12690"/>
                  <a:pt x="16473" y="12285"/>
                  <a:pt x="16473" y="11880"/>
                </a:cubicBezTo>
                <a:cubicBezTo>
                  <a:pt x="16473" y="11340"/>
                  <a:pt x="16473" y="11340"/>
                  <a:pt x="16473" y="11340"/>
                </a:cubicBezTo>
                <a:cubicBezTo>
                  <a:pt x="16876" y="11205"/>
                  <a:pt x="17278" y="11070"/>
                  <a:pt x="17680" y="10800"/>
                </a:cubicBezTo>
                <a:cubicBezTo>
                  <a:pt x="18083" y="11205"/>
                  <a:pt x="18083" y="11205"/>
                  <a:pt x="18083" y="11205"/>
                </a:cubicBezTo>
                <a:cubicBezTo>
                  <a:pt x="18217" y="11340"/>
                  <a:pt x="18351" y="11475"/>
                  <a:pt x="18620" y="11475"/>
                </a:cubicBezTo>
                <a:cubicBezTo>
                  <a:pt x="18888" y="11475"/>
                  <a:pt x="19156" y="11340"/>
                  <a:pt x="19290" y="11205"/>
                </a:cubicBezTo>
                <a:cubicBezTo>
                  <a:pt x="19827" y="10530"/>
                  <a:pt x="19827" y="10530"/>
                  <a:pt x="19827" y="10530"/>
                </a:cubicBezTo>
                <a:cubicBezTo>
                  <a:pt x="20230" y="10260"/>
                  <a:pt x="20230" y="9585"/>
                  <a:pt x="19827" y="9315"/>
                </a:cubicBezTo>
                <a:cubicBezTo>
                  <a:pt x="19559" y="8910"/>
                  <a:pt x="19559" y="8910"/>
                  <a:pt x="19559" y="8910"/>
                </a:cubicBezTo>
                <a:cubicBezTo>
                  <a:pt x="19827" y="8505"/>
                  <a:pt x="19961" y="8100"/>
                  <a:pt x="20095" y="7695"/>
                </a:cubicBezTo>
                <a:cubicBezTo>
                  <a:pt x="20498" y="7695"/>
                  <a:pt x="20498" y="7695"/>
                  <a:pt x="20498" y="7695"/>
                </a:cubicBezTo>
                <a:close/>
                <a:moveTo>
                  <a:pt x="19425" y="7290"/>
                </a:moveTo>
                <a:cubicBezTo>
                  <a:pt x="19290" y="7830"/>
                  <a:pt x="19022" y="8370"/>
                  <a:pt x="18754" y="8775"/>
                </a:cubicBezTo>
                <a:cubicBezTo>
                  <a:pt x="18620" y="8910"/>
                  <a:pt x="18620" y="9180"/>
                  <a:pt x="18754" y="9315"/>
                </a:cubicBezTo>
                <a:cubicBezTo>
                  <a:pt x="19290" y="9855"/>
                  <a:pt x="19290" y="9855"/>
                  <a:pt x="19290" y="9855"/>
                </a:cubicBezTo>
                <a:cubicBezTo>
                  <a:pt x="19425" y="9855"/>
                  <a:pt x="19425" y="9990"/>
                  <a:pt x="19290" y="9990"/>
                </a:cubicBezTo>
                <a:cubicBezTo>
                  <a:pt x="18754" y="10665"/>
                  <a:pt x="18754" y="10665"/>
                  <a:pt x="18754" y="10665"/>
                </a:cubicBezTo>
                <a:cubicBezTo>
                  <a:pt x="18754" y="10665"/>
                  <a:pt x="18620" y="10665"/>
                  <a:pt x="18620" y="10665"/>
                </a:cubicBezTo>
                <a:cubicBezTo>
                  <a:pt x="18620" y="10665"/>
                  <a:pt x="18620" y="10665"/>
                  <a:pt x="18620" y="10665"/>
                </a:cubicBezTo>
                <a:cubicBezTo>
                  <a:pt x="18083" y="10125"/>
                  <a:pt x="18083" y="10125"/>
                  <a:pt x="18083" y="10125"/>
                </a:cubicBezTo>
                <a:cubicBezTo>
                  <a:pt x="17949" y="9990"/>
                  <a:pt x="17680" y="9855"/>
                  <a:pt x="17546" y="9990"/>
                </a:cubicBezTo>
                <a:cubicBezTo>
                  <a:pt x="17010" y="10395"/>
                  <a:pt x="16473" y="10530"/>
                  <a:pt x="15936" y="10665"/>
                </a:cubicBezTo>
                <a:cubicBezTo>
                  <a:pt x="15802" y="10665"/>
                  <a:pt x="15668" y="10800"/>
                  <a:pt x="15668" y="11070"/>
                </a:cubicBezTo>
                <a:cubicBezTo>
                  <a:pt x="15668" y="11880"/>
                  <a:pt x="15668" y="11880"/>
                  <a:pt x="15668" y="11880"/>
                </a:cubicBezTo>
                <a:cubicBezTo>
                  <a:pt x="15668" y="11880"/>
                  <a:pt x="15534" y="11880"/>
                  <a:pt x="15534" y="11880"/>
                </a:cubicBezTo>
                <a:cubicBezTo>
                  <a:pt x="14729" y="11880"/>
                  <a:pt x="14729" y="11880"/>
                  <a:pt x="14729" y="11880"/>
                </a:cubicBezTo>
                <a:cubicBezTo>
                  <a:pt x="14595" y="11880"/>
                  <a:pt x="14595" y="11880"/>
                  <a:pt x="14595" y="11880"/>
                </a:cubicBezTo>
                <a:cubicBezTo>
                  <a:pt x="14595" y="11070"/>
                  <a:pt x="14595" y="11070"/>
                  <a:pt x="14595" y="11070"/>
                </a:cubicBezTo>
                <a:cubicBezTo>
                  <a:pt x="14595" y="10800"/>
                  <a:pt x="14461" y="10665"/>
                  <a:pt x="14326" y="10665"/>
                </a:cubicBezTo>
                <a:cubicBezTo>
                  <a:pt x="13656" y="10530"/>
                  <a:pt x="13119" y="10395"/>
                  <a:pt x="12717" y="9990"/>
                </a:cubicBezTo>
                <a:cubicBezTo>
                  <a:pt x="12582" y="9990"/>
                  <a:pt x="12582" y="9990"/>
                  <a:pt x="12448" y="9990"/>
                </a:cubicBezTo>
                <a:cubicBezTo>
                  <a:pt x="12314" y="9990"/>
                  <a:pt x="12314" y="9990"/>
                  <a:pt x="12180" y="10125"/>
                </a:cubicBezTo>
                <a:cubicBezTo>
                  <a:pt x="11643" y="10665"/>
                  <a:pt x="11643" y="10665"/>
                  <a:pt x="11643" y="10665"/>
                </a:cubicBezTo>
                <a:cubicBezTo>
                  <a:pt x="11643" y="10665"/>
                  <a:pt x="11643" y="10665"/>
                  <a:pt x="11509" y="10665"/>
                </a:cubicBezTo>
                <a:cubicBezTo>
                  <a:pt x="11509" y="10665"/>
                  <a:pt x="11509" y="10665"/>
                  <a:pt x="11509" y="10665"/>
                </a:cubicBezTo>
                <a:cubicBezTo>
                  <a:pt x="10838" y="9990"/>
                  <a:pt x="10838" y="9990"/>
                  <a:pt x="10838" y="9990"/>
                </a:cubicBezTo>
                <a:cubicBezTo>
                  <a:pt x="10838" y="9990"/>
                  <a:pt x="10838" y="9855"/>
                  <a:pt x="10838" y="9855"/>
                </a:cubicBezTo>
                <a:cubicBezTo>
                  <a:pt x="11509" y="9315"/>
                  <a:pt x="11509" y="9315"/>
                  <a:pt x="11509" y="9315"/>
                </a:cubicBezTo>
                <a:cubicBezTo>
                  <a:pt x="11643" y="9180"/>
                  <a:pt x="11643" y="8910"/>
                  <a:pt x="11509" y="8775"/>
                </a:cubicBezTo>
                <a:cubicBezTo>
                  <a:pt x="11241" y="8370"/>
                  <a:pt x="10972" y="7830"/>
                  <a:pt x="10838" y="7290"/>
                </a:cubicBezTo>
                <a:cubicBezTo>
                  <a:pt x="10838" y="7020"/>
                  <a:pt x="10704" y="6885"/>
                  <a:pt x="10436" y="6885"/>
                </a:cubicBezTo>
                <a:cubicBezTo>
                  <a:pt x="9631" y="6885"/>
                  <a:pt x="9631" y="6885"/>
                  <a:pt x="9631" y="6885"/>
                </a:cubicBezTo>
                <a:cubicBezTo>
                  <a:pt x="9631" y="6885"/>
                  <a:pt x="9631" y="6885"/>
                  <a:pt x="9631" y="6750"/>
                </a:cubicBezTo>
                <a:cubicBezTo>
                  <a:pt x="9631" y="5940"/>
                  <a:pt x="9631" y="5940"/>
                  <a:pt x="9631" y="5940"/>
                </a:cubicBezTo>
                <a:cubicBezTo>
                  <a:pt x="9631" y="5940"/>
                  <a:pt x="9631" y="5805"/>
                  <a:pt x="9631" y="5805"/>
                </a:cubicBezTo>
                <a:cubicBezTo>
                  <a:pt x="10436" y="5805"/>
                  <a:pt x="10436" y="5805"/>
                  <a:pt x="10436" y="5805"/>
                </a:cubicBezTo>
                <a:cubicBezTo>
                  <a:pt x="10704" y="5805"/>
                  <a:pt x="10838" y="5670"/>
                  <a:pt x="10838" y="5535"/>
                </a:cubicBezTo>
                <a:cubicBezTo>
                  <a:pt x="10972" y="4995"/>
                  <a:pt x="11241" y="4455"/>
                  <a:pt x="11509" y="3915"/>
                </a:cubicBezTo>
                <a:cubicBezTo>
                  <a:pt x="11643" y="3780"/>
                  <a:pt x="11643" y="3510"/>
                  <a:pt x="11509" y="3375"/>
                </a:cubicBezTo>
                <a:cubicBezTo>
                  <a:pt x="10838" y="2835"/>
                  <a:pt x="10838" y="2835"/>
                  <a:pt x="10838" y="2835"/>
                </a:cubicBezTo>
                <a:cubicBezTo>
                  <a:pt x="10838" y="2835"/>
                  <a:pt x="10838" y="2835"/>
                  <a:pt x="10838" y="2835"/>
                </a:cubicBezTo>
                <a:cubicBezTo>
                  <a:pt x="10838" y="2835"/>
                  <a:pt x="10838" y="2700"/>
                  <a:pt x="10838" y="2700"/>
                </a:cubicBezTo>
                <a:cubicBezTo>
                  <a:pt x="11509" y="2160"/>
                  <a:pt x="11509" y="2160"/>
                  <a:pt x="11509" y="2160"/>
                </a:cubicBezTo>
                <a:cubicBezTo>
                  <a:pt x="11509" y="2160"/>
                  <a:pt x="11509" y="2160"/>
                  <a:pt x="11509" y="2160"/>
                </a:cubicBezTo>
                <a:cubicBezTo>
                  <a:pt x="11643" y="2160"/>
                  <a:pt x="11643" y="2160"/>
                  <a:pt x="11643" y="2160"/>
                </a:cubicBezTo>
                <a:cubicBezTo>
                  <a:pt x="12180" y="2700"/>
                  <a:pt x="12180" y="2700"/>
                  <a:pt x="12180" y="2700"/>
                </a:cubicBezTo>
                <a:cubicBezTo>
                  <a:pt x="12314" y="2835"/>
                  <a:pt x="12582" y="2835"/>
                  <a:pt x="12717" y="2700"/>
                </a:cubicBezTo>
                <a:cubicBezTo>
                  <a:pt x="13119" y="2430"/>
                  <a:pt x="13656" y="2160"/>
                  <a:pt x="14192" y="2025"/>
                </a:cubicBezTo>
                <a:cubicBezTo>
                  <a:pt x="14461" y="2025"/>
                  <a:pt x="14595" y="1890"/>
                  <a:pt x="14595" y="1755"/>
                </a:cubicBezTo>
                <a:cubicBezTo>
                  <a:pt x="14595" y="945"/>
                  <a:pt x="14595" y="945"/>
                  <a:pt x="14595" y="945"/>
                </a:cubicBezTo>
                <a:cubicBezTo>
                  <a:pt x="14595" y="810"/>
                  <a:pt x="14595" y="810"/>
                  <a:pt x="14729" y="810"/>
                </a:cubicBezTo>
                <a:cubicBezTo>
                  <a:pt x="15534" y="810"/>
                  <a:pt x="15534" y="810"/>
                  <a:pt x="15534" y="810"/>
                </a:cubicBezTo>
                <a:cubicBezTo>
                  <a:pt x="15534" y="810"/>
                  <a:pt x="15668" y="810"/>
                  <a:pt x="15668" y="945"/>
                </a:cubicBezTo>
                <a:cubicBezTo>
                  <a:pt x="15668" y="1755"/>
                  <a:pt x="15668" y="1755"/>
                  <a:pt x="15668" y="1755"/>
                </a:cubicBezTo>
                <a:cubicBezTo>
                  <a:pt x="15668" y="1890"/>
                  <a:pt x="15802" y="2025"/>
                  <a:pt x="15936" y="2025"/>
                </a:cubicBezTo>
                <a:cubicBezTo>
                  <a:pt x="16473" y="2160"/>
                  <a:pt x="17010" y="2430"/>
                  <a:pt x="17546" y="2700"/>
                </a:cubicBezTo>
                <a:cubicBezTo>
                  <a:pt x="17680" y="2835"/>
                  <a:pt x="17949" y="2835"/>
                  <a:pt x="18083" y="2700"/>
                </a:cubicBezTo>
                <a:cubicBezTo>
                  <a:pt x="18620" y="2160"/>
                  <a:pt x="18620" y="2160"/>
                  <a:pt x="18620" y="2160"/>
                </a:cubicBezTo>
                <a:cubicBezTo>
                  <a:pt x="18620" y="2160"/>
                  <a:pt x="18620" y="2160"/>
                  <a:pt x="18620" y="2160"/>
                </a:cubicBezTo>
                <a:cubicBezTo>
                  <a:pt x="18620" y="2160"/>
                  <a:pt x="18754" y="2160"/>
                  <a:pt x="18754" y="2160"/>
                </a:cubicBezTo>
                <a:cubicBezTo>
                  <a:pt x="19290" y="2700"/>
                  <a:pt x="19290" y="2700"/>
                  <a:pt x="19290" y="2700"/>
                </a:cubicBezTo>
                <a:cubicBezTo>
                  <a:pt x="19425" y="2835"/>
                  <a:pt x="19425" y="2835"/>
                  <a:pt x="19290" y="2835"/>
                </a:cubicBezTo>
                <a:cubicBezTo>
                  <a:pt x="18754" y="3510"/>
                  <a:pt x="18754" y="3510"/>
                  <a:pt x="18754" y="3510"/>
                </a:cubicBezTo>
                <a:cubicBezTo>
                  <a:pt x="18620" y="3645"/>
                  <a:pt x="18620" y="3780"/>
                  <a:pt x="18754" y="3915"/>
                </a:cubicBezTo>
                <a:cubicBezTo>
                  <a:pt x="19022" y="4455"/>
                  <a:pt x="19290" y="4995"/>
                  <a:pt x="19425" y="5535"/>
                </a:cubicBezTo>
                <a:cubicBezTo>
                  <a:pt x="19425" y="5670"/>
                  <a:pt x="19559" y="5805"/>
                  <a:pt x="19693" y="5805"/>
                </a:cubicBezTo>
                <a:cubicBezTo>
                  <a:pt x="20498" y="5805"/>
                  <a:pt x="20498" y="5805"/>
                  <a:pt x="20498" y="5805"/>
                </a:cubicBezTo>
                <a:cubicBezTo>
                  <a:pt x="20632" y="5805"/>
                  <a:pt x="20632" y="5940"/>
                  <a:pt x="20632" y="5940"/>
                </a:cubicBezTo>
                <a:cubicBezTo>
                  <a:pt x="20632" y="6750"/>
                  <a:pt x="20632" y="6750"/>
                  <a:pt x="20632" y="6750"/>
                </a:cubicBezTo>
                <a:cubicBezTo>
                  <a:pt x="20632" y="6885"/>
                  <a:pt x="20632" y="6885"/>
                  <a:pt x="20498" y="6885"/>
                </a:cubicBezTo>
                <a:cubicBezTo>
                  <a:pt x="19693" y="6885"/>
                  <a:pt x="19693" y="6885"/>
                  <a:pt x="19693" y="6885"/>
                </a:cubicBezTo>
                <a:cubicBezTo>
                  <a:pt x="19559" y="6885"/>
                  <a:pt x="19425" y="7020"/>
                  <a:pt x="19425" y="7290"/>
                </a:cubicBezTo>
                <a:close/>
                <a:moveTo>
                  <a:pt x="15131" y="3780"/>
                </a:moveTo>
                <a:cubicBezTo>
                  <a:pt x="13656" y="3780"/>
                  <a:pt x="12582" y="4995"/>
                  <a:pt x="12582" y="6345"/>
                </a:cubicBezTo>
                <a:cubicBezTo>
                  <a:pt x="12582" y="7830"/>
                  <a:pt x="13656" y="8910"/>
                  <a:pt x="15131" y="8910"/>
                </a:cubicBezTo>
                <a:cubicBezTo>
                  <a:pt x="16473" y="8910"/>
                  <a:pt x="17680" y="7830"/>
                  <a:pt x="17680" y="6345"/>
                </a:cubicBezTo>
                <a:cubicBezTo>
                  <a:pt x="17680" y="4995"/>
                  <a:pt x="16473" y="3780"/>
                  <a:pt x="15131" y="3780"/>
                </a:cubicBezTo>
                <a:close/>
                <a:moveTo>
                  <a:pt x="15131" y="8100"/>
                </a:moveTo>
                <a:cubicBezTo>
                  <a:pt x="14192" y="8100"/>
                  <a:pt x="13387" y="7290"/>
                  <a:pt x="13387" y="6345"/>
                </a:cubicBezTo>
                <a:cubicBezTo>
                  <a:pt x="13387" y="5400"/>
                  <a:pt x="14192" y="4590"/>
                  <a:pt x="15131" y="4590"/>
                </a:cubicBezTo>
                <a:cubicBezTo>
                  <a:pt x="16071" y="4590"/>
                  <a:pt x="16876" y="5400"/>
                  <a:pt x="16876" y="6345"/>
                </a:cubicBezTo>
                <a:cubicBezTo>
                  <a:pt x="16876" y="7290"/>
                  <a:pt x="16071" y="8100"/>
                  <a:pt x="15131" y="8100"/>
                </a:cubicBezTo>
                <a:close/>
              </a:path>
            </a:pathLst>
          </a:custGeom>
          <a:solidFill>
            <a:srgbClr val="E8CD48"/>
          </a:solidFill>
          <a:ln>
            <a:noFill/>
          </a:ln>
        </p:spPr>
        <p:txBody>
          <a:bodyPr lIns="45719" rIns="45719"/>
          <a:lstStyle/>
          <a:p>
            <a:endParaRPr lang="en-US" dirty="0"/>
          </a:p>
        </p:txBody>
      </p:sp>
    </p:spTree>
    <p:extLst>
      <p:ext uri="{BB962C8B-B14F-4D97-AF65-F5344CB8AC3E}">
        <p14:creationId xmlns:p14="http://schemas.microsoft.com/office/powerpoint/2010/main" val="4291537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221</TotalTime>
  <Words>691</Words>
  <Application>Microsoft Macintosh PowerPoint</Application>
  <PresentationFormat>Widescreen</PresentationFormat>
  <Paragraphs>130</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Avenir LT Std 45 Book</vt:lpstr>
      <vt:lpstr>Avenir LT Std 65 Medium</vt:lpstr>
      <vt:lpstr>Calibri</vt:lpstr>
      <vt:lpstr>Century Gothic</vt:lpstr>
      <vt:lpstr>Montserrat Classic</vt:lpstr>
      <vt:lpstr>Montserrat Classic Bold</vt:lpstr>
      <vt:lpstr>Office Theme</vt:lpstr>
      <vt:lpstr>PowerPoint Presentation</vt:lpstr>
      <vt:lpstr>OVERVIEW OF CDBG POLICIES &amp; PROCEDURES</vt:lpstr>
      <vt:lpstr>COMMUNITY DEVELOPMENT BLOCK GRANT PROGRAM - CDBG</vt:lpstr>
      <vt:lpstr>COMMUNITY DEVELOPMENT BLOCK GRANT PROGRAM - CDBG</vt:lpstr>
      <vt:lpstr>PowerPoint Presentation</vt:lpstr>
      <vt:lpstr>PowerPoint Presentation</vt:lpstr>
      <vt:lpstr>PowerPoint Presentation</vt:lpstr>
      <vt:lpstr>PowerPoint Presentation</vt:lpstr>
      <vt:lpstr>NEIGHBORHOOD ECONOMIC DEVELOPMENT OPPORTUNITIES GAP FINANCING OPPORTUNITIES  </vt:lpstr>
      <vt:lpstr>APPLICATION PROCESS OVERVIEW </vt:lpstr>
      <vt:lpstr>APPLICATION PROCESS TIMELINE</vt:lpstr>
      <vt:lpstr>APPLICATION STEP BY STEP</vt:lpstr>
      <vt:lpstr>THRESHOLD REQUIREMENTS</vt:lpstr>
      <vt:lpstr>THE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NOMAN</dc:creator>
  <cp:lastModifiedBy>Erika Katrice Wynn (ekwynn)</cp:lastModifiedBy>
  <cp:revision>35</cp:revision>
  <dcterms:created xsi:type="dcterms:W3CDTF">2020-05-03T16:32:41Z</dcterms:created>
  <dcterms:modified xsi:type="dcterms:W3CDTF">2021-01-07T19:19:21Z</dcterms:modified>
</cp:coreProperties>
</file>